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embeddedFontLst>
    <p:embeddedFont>
      <p:font typeface="Lato" panose="020B0604020202020204" charset="0"/>
      <p:regular r:id="rId46"/>
      <p:bold r:id="rId47"/>
      <p:italic r:id="rId48"/>
      <p:boldItalic r:id="rId49"/>
    </p:embeddedFont>
    <p:embeddedFont>
      <p:font typeface="Nunito" panose="020B0604020202020204" charset="0"/>
      <p:regular r:id="rId50"/>
      <p:bold r:id="rId51"/>
      <p:italic r:id="rId52"/>
      <p:boldItalic r:id="rId53"/>
    </p:embeddedFont>
    <p:embeddedFont>
      <p:font typeface="Maven Pro" panose="020B0604020202020204" charset="0"/>
      <p:regular r:id="rId54"/>
      <p:bold r:id="rId55"/>
    </p:embeddedFont>
    <p:embeddedFont>
      <p:font typeface="Roboto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46824E-0C2A-4333-BAD7-891C15915532}">
  <a:tblStyle styleId="{C746824E-0C2A-4333-BAD7-891C159155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ffafe57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ffafe57f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ffafe57f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ffafe57f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ffafe57f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ffafe57f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ffafe57f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ffafe57f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ffafe57f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ffafe57f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ffafe57f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ffafe57f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ffafe57f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affafe57f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ffafe57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ffafe57f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4b3e8d9b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4b3e8d9b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ffafe57f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affafe57f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4b3e8d9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4b3e8d9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ffafe57f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ffafe57f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ffafe57f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ffafe57f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ffafe57f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ffafe57f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a35c207e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a35c207e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4baa399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4baa399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4b3e8d9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b4b3e8d9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b4b3e8d9b9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b4b3e8d9b9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b4baa399f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b4baa399f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b4b3e8d9b9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b4b3e8d9b9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b4b3e8d9b9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b4b3e8d9b9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4b3e8d9b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4b3e8d9b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deb894c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adeb894c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4b3e8d9b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4b3e8d9b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4b3e8d9b9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b4b3e8d9b9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4baa399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4baa399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b4baa399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b4baa399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b4baa399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b4baa399f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4baa399f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4baa399f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4baa399f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4baa399f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4baa399f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4baa399f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b4baa399f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b4baa399f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ddf4297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ddf4297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4baa399f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b4baa399f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4baa399f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4baa399f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4baa399f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4baa399f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deb894c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deb894c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ffafe57f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ffafe57f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5d2d932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5d2d932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5d2d932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5d2d932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5d2d932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5d2d9327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ffafe57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affafe57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sher@gmail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X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/>
        </p:nvSpPr>
        <p:spPr>
          <a:xfrm>
            <a:off x="1551675" y="316075"/>
            <a:ext cx="62784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Basefont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&lt;BASEFONT size=5&gt;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This text has basefont size 5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&lt;BASEFONT size=+2&gt;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This text has basefont size bigger than the previous font size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&lt;BASEFONT size=-1&gt;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This text has basefont size -1 than the previous font size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/>
        </p:nvSpPr>
        <p:spPr>
          <a:xfrm>
            <a:off x="1508575" y="274250"/>
            <a:ext cx="6278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FONT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&lt;FONT size=7&gt;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This text has font size  7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&lt;/FONT&gt;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&lt;FONT color=blue&gt;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This text has font color blue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&lt;/FONT&gt;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&lt;FONT face=Arial&gt;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This text has font type Arial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&lt;/FONT&gt;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/>
        </p:nvSpPr>
        <p:spPr>
          <a:xfrm>
            <a:off x="0" y="0"/>
            <a:ext cx="9080100" cy="1738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Text style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AutoNum type="arabicPeriod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Logical-&lt;em&gt;,&lt;code&gt;,&lt;strong&gt;,&lt;var&gt;....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Lato"/>
              <a:buAutoNum type="arabicPeriod"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physical-&lt;B&gt;, &lt;I&gt;, &lt;U&gt;, &lt;TT&gt;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p24"/>
          <p:cNvSpPr txBox="1"/>
          <p:nvPr/>
        </p:nvSpPr>
        <p:spPr>
          <a:xfrm>
            <a:off x="215500" y="1997050"/>
            <a:ext cx="877860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&lt;p&gt;logical style of text&lt;/p&gt;&lt;br&gt;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&lt;B&gt;The text written here is the bold in style&lt;/B&gt;&lt;br&gt;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&lt;I&gt;The text is in italic style &lt;/I&gt;&lt;br&gt;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&lt;U&gt;The text is in underline style&lt;/U&gt;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/>
        </p:nvSpPr>
        <p:spPr>
          <a:xfrm>
            <a:off x="925675" y="1666600"/>
            <a:ext cx="22125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Superscript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100" y="519950"/>
            <a:ext cx="2132000" cy="21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5"/>
          <p:cNvSpPr txBox="1"/>
          <p:nvPr/>
        </p:nvSpPr>
        <p:spPr>
          <a:xfrm>
            <a:off x="5459600" y="67650"/>
            <a:ext cx="22125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Sub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script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4137800" y="2838050"/>
            <a:ext cx="4683600" cy="2219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&lt;P&gt;X&lt;sub&gt;2&lt;/sub&gt;&lt;/p&gt;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&lt;P&gt;X&lt;sup&gt;2&lt;/sup&gt;&lt;/p&gt;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3" name="Google Shape;3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20200"/>
            <a:ext cx="20574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/>
          <p:nvPr/>
        </p:nvSpPr>
        <p:spPr>
          <a:xfrm>
            <a:off x="330425" y="316100"/>
            <a:ext cx="36348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1286250" y="288825"/>
            <a:ext cx="2284500" cy="1695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Special Characters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&lt;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&gt;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&amp;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5318250" y="288825"/>
            <a:ext cx="3821700" cy="2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&amp;lt    for &lt;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&amp;gt   for &gt;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&amp;amp  for &amp;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517650" y="2422425"/>
            <a:ext cx="3821700" cy="2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&lt;p&gt; &amp;lt &lt;br&gt;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&lt;p&gt; &amp;gt   &lt;br&gt;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&lt;p&gt;&amp;amp  &lt;br&gt;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/>
          <p:nvPr/>
        </p:nvSpPr>
        <p:spPr>
          <a:xfrm>
            <a:off x="876400" y="201150"/>
            <a:ext cx="5201100" cy="2571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List and numbers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1.Numbered or ordered&lt;OL&gt;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2.Unnumbered or unordered&lt;UL&gt;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2557375" y="3261375"/>
            <a:ext cx="28590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&lt;OL&gt;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&lt;LI&gt;apples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&lt;LI&gt;bananas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&lt;LI&gt;grapefruit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&lt;/OL&gt;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5833975" y="3261375"/>
            <a:ext cx="28590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&lt;UL&gt;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&lt;LI&gt;Star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&lt;LI&gt;Moon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&lt;LI&gt;Planet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&lt;/UL&gt;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/>
          <p:nvPr/>
        </p:nvSpPr>
        <p:spPr>
          <a:xfrm>
            <a:off x="3261375" y="359200"/>
            <a:ext cx="3519900" cy="1609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Ordered list attribute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1.Type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2.Start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489350" y="2571750"/>
            <a:ext cx="37779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&lt;OL start = 6 type=A&gt;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&lt;LI&gt;alphabet A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&lt;LI&gt;alphabet B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&lt;LI&gt;alphabet C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&lt;/UL&gt;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4572000" y="2571750"/>
            <a:ext cx="37779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&lt;OL type=i&gt;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&lt;LI&gt;One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&lt;LI&gt;Two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&lt;LI&gt;Three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&lt;/UL&gt;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/>
        </p:nvSpPr>
        <p:spPr>
          <a:xfrm>
            <a:off x="259475" y="3146350"/>
            <a:ext cx="28590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&lt;UL type=disc&gt;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&lt;LI&gt;Star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&lt;LI&gt;Moon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&lt;LI&gt;Planet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&lt;/UL&gt;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3261375" y="359200"/>
            <a:ext cx="3519900" cy="199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Unordered list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1.Disc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2.Circle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3.Square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29"/>
          <p:cNvSpPr txBox="1"/>
          <p:nvPr/>
        </p:nvSpPr>
        <p:spPr>
          <a:xfrm>
            <a:off x="2936450" y="3146350"/>
            <a:ext cx="28590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&lt;UL type=circle&gt;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&lt;LI&gt;Star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&lt;LI&gt;Moon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&lt;LI&gt;Planet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&lt;/UL&gt;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29"/>
          <p:cNvSpPr txBox="1"/>
          <p:nvPr/>
        </p:nvSpPr>
        <p:spPr>
          <a:xfrm>
            <a:off x="5980100" y="3261300"/>
            <a:ext cx="28590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&lt;UL type=square&gt;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&lt;LI&gt;Star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&lt;LI&gt;Moon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&lt;LI&gt;Planet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&lt;/UL&gt;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0"/>
          <p:cNvSpPr txBox="1"/>
          <p:nvPr/>
        </p:nvSpPr>
        <p:spPr>
          <a:xfrm>
            <a:off x="1695350" y="1738450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0"/>
          <p:cNvSpPr txBox="1"/>
          <p:nvPr/>
        </p:nvSpPr>
        <p:spPr>
          <a:xfrm>
            <a:off x="3419425" y="1839025"/>
            <a:ext cx="47268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Images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Links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Table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/>
          <p:nvPr/>
        </p:nvSpPr>
        <p:spPr>
          <a:xfrm>
            <a:off x="1609150" y="143675"/>
            <a:ext cx="44970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Inserting Images, supports-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Gif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XBM(xbitmap)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Jpeg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258625" y="2313150"/>
            <a:ext cx="80457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Lato"/>
                <a:ea typeface="Lato"/>
                <a:cs typeface="Lato"/>
                <a:sym typeface="Lato"/>
              </a:rPr>
              <a:t>&lt;img src=”   ”&gt;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31"/>
          <p:cNvSpPr txBox="1"/>
          <p:nvPr/>
        </p:nvSpPr>
        <p:spPr>
          <a:xfrm>
            <a:off x="258625" y="3022025"/>
            <a:ext cx="80457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Lato"/>
                <a:ea typeface="Lato"/>
                <a:cs typeface="Lato"/>
                <a:sym typeface="Lato"/>
              </a:rPr>
              <a:t>&lt;img src=”   ” alt=”this is the image”&gt;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31"/>
          <p:cNvSpPr txBox="1"/>
          <p:nvPr/>
        </p:nvSpPr>
        <p:spPr>
          <a:xfrm>
            <a:off x="396650" y="3756050"/>
            <a:ext cx="80457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Lato"/>
                <a:ea typeface="Lato"/>
                <a:cs typeface="Lato"/>
                <a:sym typeface="Lato"/>
              </a:rPr>
              <a:t>&lt;img src=”   ”    &gt;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089" y="221926"/>
            <a:ext cx="6127176" cy="43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"/>
          <p:cNvSpPr txBox="1"/>
          <p:nvPr/>
        </p:nvSpPr>
        <p:spPr>
          <a:xfrm>
            <a:off x="905150" y="1695350"/>
            <a:ext cx="74853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&lt;img src="E:\HTML X\book.jpg" alt="click to image"&gt;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 txBox="1"/>
          <p:nvPr/>
        </p:nvSpPr>
        <p:spPr>
          <a:xfrm>
            <a:off x="1000700" y="1232150"/>
            <a:ext cx="39660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TABLE ATTRIBUTES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410" name="Google Shape;410;p33"/>
          <p:cNvSpPr txBox="1"/>
          <p:nvPr/>
        </p:nvSpPr>
        <p:spPr>
          <a:xfrm>
            <a:off x="1000700" y="1876550"/>
            <a:ext cx="2783700" cy="22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Border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bordercolor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Bgcolor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Cellspacing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Cellpadding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411" name="Google Shape;411;p33"/>
          <p:cNvSpPr txBox="1"/>
          <p:nvPr/>
        </p:nvSpPr>
        <p:spPr>
          <a:xfrm>
            <a:off x="4810700" y="1343150"/>
            <a:ext cx="39660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TABLE TAGS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412" name="Google Shape;412;p33"/>
          <p:cNvSpPr txBox="1"/>
          <p:nvPr/>
        </p:nvSpPr>
        <p:spPr>
          <a:xfrm>
            <a:off x="5801300" y="2028950"/>
            <a:ext cx="2783700" cy="22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&lt;TABLE&gt;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&lt;TH&gt;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&lt;TR&gt;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&lt;TD&gt;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"/>
          <p:cNvSpPr txBox="1"/>
          <p:nvPr/>
        </p:nvSpPr>
        <p:spPr>
          <a:xfrm>
            <a:off x="3426125" y="488500"/>
            <a:ext cx="31608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Draw  Table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418" name="Google Shape;418;p34"/>
          <p:cNvGraphicFramePr/>
          <p:nvPr/>
        </p:nvGraphicFramePr>
        <p:xfrm>
          <a:off x="952500" y="200025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{C746824E-0C2A-4333-BAD7-891C15915532}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Item sold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quantity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Shampoo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Biscuit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The bill contains gst 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9" name="Google Shape;419;p34"/>
          <p:cNvSpPr/>
          <p:nvPr/>
        </p:nvSpPr>
        <p:spPr>
          <a:xfrm>
            <a:off x="1695350" y="4180900"/>
            <a:ext cx="1594800" cy="459600"/>
          </a:xfrm>
          <a:prstGeom prst="wedgeRectCallout">
            <a:avLst>
              <a:gd name="adj1" fmla="val 10359"/>
              <a:gd name="adj2" fmla="val -1906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Colspan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7509900" y="1192600"/>
            <a:ext cx="1139100" cy="603300"/>
          </a:xfrm>
          <a:prstGeom prst="wedgeRectCallout">
            <a:avLst>
              <a:gd name="adj1" fmla="val -902"/>
              <a:gd name="adj2" fmla="val 1640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rowspan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 txBox="1"/>
          <p:nvPr/>
        </p:nvSpPr>
        <p:spPr>
          <a:xfrm>
            <a:off x="127000" y="0"/>
            <a:ext cx="8927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Introduction to web page designing using HTML: create and save an HTML document, </a:t>
            </a:r>
            <a:r>
              <a:rPr lang="en" sz="1800" dirty="0" smtClean="0"/>
              <a:t>and access </a:t>
            </a:r>
            <a:r>
              <a:rPr lang="en" sz="1800" dirty="0"/>
              <a:t>a web page using a web browser. </a:t>
            </a: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HTML tags: html, head, title, body, (attributes: text, background, bgcolor, link, vlink, alink), br (break), hr(horizontal rule), inserting comments, h1..h6 (heading), p (paragraph), b (bold), </a:t>
            </a:r>
            <a:r>
              <a:rPr lang="en" sz="1800" dirty="0" smtClean="0"/>
              <a:t>I </a:t>
            </a:r>
            <a:r>
              <a:rPr lang="en" sz="1800" dirty="0"/>
              <a:t>(italics), u (underline), ul (unordered list), ol (ordered list), and li (list item). Description lists: dl, </a:t>
            </a:r>
            <a:r>
              <a:rPr lang="en" sz="1800" dirty="0" smtClean="0"/>
              <a:t>dt, </a:t>
            </a:r>
            <a:r>
              <a:rPr lang="en" sz="1800" dirty="0"/>
              <a:t>and dd. Attributes of ol (start, type), ul (type). </a:t>
            </a: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Font tags (attributes: face, size, color). </a:t>
            </a: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Insert images: img (attributes: src, width, height, alt), </a:t>
            </a:r>
            <a:r>
              <a:rPr lang="en" sz="1800" dirty="0" smtClean="0"/>
              <a:t>superscript), </a:t>
            </a:r>
            <a:r>
              <a:rPr lang="en" sz="1800" dirty="0"/>
              <a:t>sub (subscript). </a:t>
            </a: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HTML Forms: Textbox, radio buttons, checkbox, password, </a:t>
            </a:r>
            <a:r>
              <a:rPr lang="en" sz="1800" dirty="0" smtClean="0"/>
              <a:t>list, Combobox.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Embed audio and video </a:t>
            </a:r>
            <a:r>
              <a:rPr lang="en" sz="1800" dirty="0" smtClean="0"/>
              <a:t>in an </a:t>
            </a:r>
            <a:r>
              <a:rPr lang="en" sz="1800" dirty="0"/>
              <a:t>HTML page</a:t>
            </a:r>
            <a:r>
              <a:rPr lang="en" sz="18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 </a:t>
            </a:r>
            <a:r>
              <a:rPr lang="en" sz="1800" dirty="0"/>
              <a:t>• Create a table using the tags: table, tr, th, td, </a:t>
            </a:r>
            <a:r>
              <a:rPr lang="en" sz="1800" dirty="0" smtClean="0"/>
              <a:t>row span, colspan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Links: significance of linking, anchor element (attributes: href, mailto), targets. </a:t>
            </a: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• </a:t>
            </a:r>
            <a:r>
              <a:rPr lang="en" sz="1800" dirty="0"/>
              <a:t>Cascading style sheets: </a:t>
            </a:r>
            <a:r>
              <a:rPr lang="en" sz="1800" dirty="0" smtClean="0"/>
              <a:t>color, background-color, border style, </a:t>
            </a:r>
            <a:r>
              <a:rPr lang="en" sz="1800" dirty="0"/>
              <a:t>margin, height, width, outline, font (family, style, size), align, float.  </a:t>
            </a:r>
            <a:endParaRPr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875" y="1589125"/>
            <a:ext cx="57340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Linking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IInternal Linking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2032647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External Linking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438" name="Google Shape;438;p37"/>
          <p:cNvCxnSpPr>
            <a:stCxn id="435" idx="2"/>
            <a:endCxn id="436" idx="0"/>
          </p:cNvCxnSpPr>
          <p:nvPr/>
        </p:nvCxnSpPr>
        <p:spPr>
          <a:xfrm rot="-5400000" flipH="1">
            <a:off x="5228543" y="1236800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9" name="Google Shape;439;p37"/>
          <p:cNvCxnSpPr>
            <a:stCxn id="437" idx="0"/>
            <a:endCxn id="435" idx="2"/>
          </p:cNvCxnSpPr>
          <p:nvPr/>
        </p:nvCxnSpPr>
        <p:spPr>
          <a:xfrm rot="-5400000">
            <a:off x="3458247" y="1236801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37"/>
          <p:cNvCxnSpPr>
            <a:stCxn id="437" idx="2"/>
            <a:endCxn id="441" idx="0"/>
          </p:cNvCxnSpPr>
          <p:nvPr/>
        </p:nvCxnSpPr>
        <p:spPr>
          <a:xfrm rot="-5400000" flipH="1">
            <a:off x="2995647" y="2599101"/>
            <a:ext cx="457200" cy="8451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p37"/>
          <p:cNvCxnSpPr>
            <a:stCxn id="443" idx="0"/>
            <a:endCxn id="437" idx="2"/>
          </p:cNvCxnSpPr>
          <p:nvPr/>
        </p:nvCxnSpPr>
        <p:spPr>
          <a:xfrm rot="10800000" flipH="1">
            <a:off x="1956597" y="2793051"/>
            <a:ext cx="845100" cy="4572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37"/>
          <p:cNvCxnSpPr>
            <a:stCxn id="436" idx="2"/>
            <a:endCxn id="445" idx="0"/>
          </p:cNvCxnSpPr>
          <p:nvPr/>
        </p:nvCxnSpPr>
        <p:spPr>
          <a:xfrm rot="-5400000" flipH="1">
            <a:off x="6536390" y="2598951"/>
            <a:ext cx="457200" cy="8454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37"/>
          <p:cNvCxnSpPr>
            <a:stCxn id="447" idx="0"/>
            <a:endCxn id="436" idx="2"/>
          </p:cNvCxnSpPr>
          <p:nvPr/>
        </p:nvCxnSpPr>
        <p:spPr>
          <a:xfrm rot="10800000" flipH="1">
            <a:off x="5497190" y="2793051"/>
            <a:ext cx="845100" cy="4572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p37"/>
          <p:cNvSpPr txBox="1"/>
          <p:nvPr/>
        </p:nvSpPr>
        <p:spPr>
          <a:xfrm>
            <a:off x="344825" y="3520000"/>
            <a:ext cx="422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&lt;A href="https://www.google.com/"&gt; Google&lt;/A&gt;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 saperate tab will open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9" name="Google Shape;449;p37"/>
          <p:cNvSpPr txBox="1"/>
          <p:nvPr/>
        </p:nvSpPr>
        <p:spPr>
          <a:xfrm>
            <a:off x="4764425" y="3596200"/>
            <a:ext cx="422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&lt;A href="jaipuria.docx"&gt; Google&lt;/A&gt;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Same browser, file will open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"/>
          <p:cNvSpPr/>
          <p:nvPr/>
        </p:nvSpPr>
        <p:spPr>
          <a:xfrm>
            <a:off x="903882" y="482798"/>
            <a:ext cx="2587500" cy="10401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IInternal Linking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55" name="Google Shape;455;p38"/>
          <p:cNvSpPr txBox="1"/>
          <p:nvPr/>
        </p:nvSpPr>
        <p:spPr>
          <a:xfrm>
            <a:off x="3708900" y="612375"/>
            <a:ext cx="71262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Also used as section linking in the same document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Section set-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&lt;A name=”elephant A”&gt; elephent section &lt;/A&gt;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Link to this section Section -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&lt;A name=”#elephant A”&gt; elephent link &lt;/A&gt;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Link to the section of other document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&lt;A href=”main.docx#elephantlink&gt; elephant link&lt;/A&gt;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250" y="1008800"/>
            <a:ext cx="59436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/>
          <p:nvPr/>
        </p:nvSpPr>
        <p:spPr>
          <a:xfrm>
            <a:off x="790200" y="158050"/>
            <a:ext cx="6077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Sending Email from a Browser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6" name="Google Shape;466;p40"/>
          <p:cNvSpPr txBox="1"/>
          <p:nvPr/>
        </p:nvSpPr>
        <p:spPr>
          <a:xfrm>
            <a:off x="0" y="1224850"/>
            <a:ext cx="923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&lt;A href=”</a:t>
            </a:r>
            <a:r>
              <a:rPr lang="en" sz="2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mailto:publisher@gmail.com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?subject=’to order book’ “&gt; mail to &lt;/A&gt;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375" y="1506025"/>
            <a:ext cx="5077325" cy="15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101" y="471501"/>
            <a:ext cx="6164625" cy="43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663" y="784575"/>
            <a:ext cx="616267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65322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HTML----CSS-----Javasxript-----DOM(document object model)</a:t>
            </a:r>
            <a:endParaRPr/>
          </a:p>
        </p:txBody>
      </p:sp>
      <p:sp>
        <p:nvSpPr>
          <p:cNvPr id="483" name="Google Shape;483;p43"/>
          <p:cNvSpPr txBox="1"/>
          <p:nvPr/>
        </p:nvSpPr>
        <p:spPr>
          <a:xfrm>
            <a:off x="1695350" y="1738450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web page</a:t>
            </a:r>
            <a:endParaRPr/>
          </a:p>
        </p:txBody>
      </p:sp>
      <p:sp>
        <p:nvSpPr>
          <p:cNvPr id="489" name="Google Shape;489;p4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VS Dynamic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475" y="701226"/>
            <a:ext cx="4983125" cy="37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850" y="775825"/>
            <a:ext cx="5004050" cy="34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625" y="761450"/>
            <a:ext cx="5315424" cy="33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751" y="772175"/>
            <a:ext cx="5146700" cy="36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00" y="1000075"/>
            <a:ext cx="3759700" cy="276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825" y="1000075"/>
            <a:ext cx="4075000" cy="26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75" y="1259550"/>
            <a:ext cx="3759700" cy="277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625" y="1259550"/>
            <a:ext cx="4166075" cy="27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75" y="1329825"/>
            <a:ext cx="3759699" cy="261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725" y="1329825"/>
            <a:ext cx="3927249" cy="26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2478700" y="434475"/>
            <a:ext cx="4343700" cy="4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is HTML, Tag, Attributes?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are container tags and Empty tags?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How many styles of heading in HTML?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is the file extension of HTML code file?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Which tag is used to display data in tabular form?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How can you see the source code of webpage?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How to see the web page of respective code?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Which tag and attribute is used to set image as background?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Difference between body tag attributes-background and bgcolor?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are lists type?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950" y="668525"/>
            <a:ext cx="4647175" cy="34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50" y="991526"/>
            <a:ext cx="5353775" cy="29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75" y="991525"/>
            <a:ext cx="4892449" cy="33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600" y="1305050"/>
            <a:ext cx="3689975" cy="23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38" y="866775"/>
            <a:ext cx="534352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1695350" y="1738450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/>
        </p:nvSpPr>
        <p:spPr>
          <a:xfrm>
            <a:off x="2399350" y="201150"/>
            <a:ext cx="43965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4966100" y="201150"/>
            <a:ext cx="3966000" cy="189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BODY tag  ATTRIBUTES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1.background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2.bgcolor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3.leftmargin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4.topmargin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311" name="Google Shape;311;p18"/>
          <p:cNvSpPr txBox="1"/>
          <p:nvPr/>
        </p:nvSpPr>
        <p:spPr>
          <a:xfrm>
            <a:off x="301725" y="1910850"/>
            <a:ext cx="62640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BODY TAGS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&lt;BODY  background=”  E:\HTML X\nature.jpg  ”&gt;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&lt;BODY bgcolor=”magenta”&gt;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&lt;BODY  leftmargin=  40  &gt;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&lt;BODY  topmargin=  80  &gt;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 smtClean="0"/>
              <a:t>&lt;/</a:t>
            </a:r>
            <a:r>
              <a:rPr lang="en" sz="2100" dirty="0"/>
              <a:t>BODY &gt;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/>
        </p:nvSpPr>
        <p:spPr>
          <a:xfrm>
            <a:off x="359175" y="186775"/>
            <a:ext cx="84336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Heading Tag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{H1......H6}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&lt;H1&gt;Level 1 largest text size&lt;/H1&gt;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&lt;H2&gt;Level 2 text size&lt;/H2&gt;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&lt;H3&gt;Level 3 text size&lt;/H3&gt;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&lt;H4&gt;Level 4 text size&lt;/H4&gt;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&lt;H5&gt;Level 5 text size&lt;/H5&gt;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Lato"/>
                <a:ea typeface="Lato"/>
                <a:cs typeface="Lato"/>
                <a:sym typeface="Lato"/>
              </a:rPr>
              <a:t>&lt;H6&gt;Level 6 smallest size&lt;/H6&gt;</a:t>
            </a:r>
            <a:endParaRPr sz="22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/>
        </p:nvSpPr>
        <p:spPr>
          <a:xfrm>
            <a:off x="320650" y="510300"/>
            <a:ext cx="43533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&lt;BR&gt;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To leave the blank line space between two lines or paragraph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&lt;BR&gt;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4572000" y="583400"/>
            <a:ext cx="4353300" cy="4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&lt;HR&gt;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To draw the horizontal  line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Attributes are size and width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&lt;HR size=4 width=”50%”&gt;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&lt;br&gt;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&lt;br&gt; 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&lt;HR size=4 width=200&gt;</a:t>
            </a:r>
            <a:endParaRPr sz="2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/>
        </p:nvSpPr>
        <p:spPr>
          <a:xfrm>
            <a:off x="2068900" y="215500"/>
            <a:ext cx="4353300" cy="47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Paragraph tag attribute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&lt;p align=left&gt;this text is left align&lt;/p&gt;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&lt;p align=right&gt;this text is right align&lt;/p&gt;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ato"/>
                <a:ea typeface="Lato"/>
                <a:cs typeface="Lato"/>
                <a:sym typeface="Lato"/>
              </a:rPr>
              <a:t>&lt;p align=center&gt;this text is center align&lt;/p&gt;</a:t>
            </a:r>
            <a:endParaRPr sz="25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6652050" y="1939575"/>
            <a:ext cx="2298900" cy="93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&lt;p&gt;paragraph&lt;/p&gt;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On-screen Show (16:9)</PresentationFormat>
  <Paragraphs>244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Lato</vt:lpstr>
      <vt:lpstr>Nunito</vt:lpstr>
      <vt:lpstr>Maven Pro</vt:lpstr>
      <vt:lpstr>Roboto</vt:lpstr>
      <vt:lpstr>Momentum</vt:lpstr>
      <vt:lpstr>HTML </vt:lpstr>
      <vt:lpstr>PowerPoint Presentation</vt:lpstr>
      <vt:lpstr>PowerPoint Presentation</vt:lpstr>
      <vt:lpstr>PowerPoint Presentation</vt:lpstr>
      <vt:lpstr>HTML 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HTML 2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CSS  </vt:lpstr>
      <vt:lpstr>Dynamic web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</dc:title>
  <cp:lastModifiedBy>user</cp:lastModifiedBy>
  <cp:revision>1</cp:revision>
  <dcterms:modified xsi:type="dcterms:W3CDTF">2024-10-27T18:25:38Z</dcterms:modified>
</cp:coreProperties>
</file>