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0"/>
  </p:notesMasterIdLst>
  <p:sldIdLst>
    <p:sldId id="340" r:id="rId2"/>
    <p:sldId id="257" r:id="rId3"/>
    <p:sldId id="341" r:id="rId4"/>
    <p:sldId id="344" r:id="rId5"/>
    <p:sldId id="346" r:id="rId6"/>
    <p:sldId id="345" r:id="rId7"/>
    <p:sldId id="343" r:id="rId8"/>
    <p:sldId id="27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69D"/>
    <a:srgbClr val="FF5050"/>
    <a:srgbClr val="002060"/>
    <a:srgbClr val="FF0066"/>
    <a:srgbClr val="FF7C80"/>
    <a:srgbClr val="FFCC00"/>
    <a:srgbClr val="FF9900"/>
    <a:srgbClr val="FF660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 autoAdjust="0"/>
    <p:restoredTop sz="96405" autoAdjust="0"/>
  </p:normalViewPr>
  <p:slideViewPr>
    <p:cSldViewPr snapToGrid="0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07770-2331-4C46-831A-F89B47A71418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C7F3-6344-4389-BD93-A5EE8E7D86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93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4037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0675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6515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668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7576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1113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636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70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65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492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94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65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100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280226"/>
            <a:ext cx="1032825" cy="8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100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21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58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82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2903" y="428519"/>
            <a:ext cx="115065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342903" y="1117601"/>
            <a:ext cx="11506500" cy="48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Century Gothic"/>
              <a:buChar char="–"/>
              <a:defRPr sz="15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Century Gothic"/>
              <a:buChar char="–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8560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764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100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67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5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D8351C58-06F3-5E46-80F0-54226B9BF9ED}"/>
              </a:ext>
            </a:extLst>
          </p:cNvPr>
          <p:cNvSpPr/>
          <p:nvPr/>
        </p:nvSpPr>
        <p:spPr>
          <a:xfrm>
            <a:off x="2736961" y="2674954"/>
            <a:ext cx="6718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32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32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32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JindoFSx 4.4.0 </a:t>
            </a:r>
            <a:r>
              <a:rPr lang="zh-CN" altLang="en-US" sz="32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新特性分享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141401" y="6505499"/>
            <a:ext cx="58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7EA4992-1DA8-F6B0-D045-0C87ACFCFCB1}"/>
              </a:ext>
            </a:extLst>
          </p:cNvPr>
          <p:cNvSpPr/>
          <p:nvPr/>
        </p:nvSpPr>
        <p:spPr>
          <a:xfrm>
            <a:off x="4239884" y="4023855"/>
            <a:ext cx="33620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committer  </a:t>
            </a:r>
            <a:r>
              <a:rPr lang="zh-CN" altLang="en-US" sz="20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扬礼</a:t>
            </a:r>
          </a:p>
        </p:txBody>
      </p:sp>
    </p:spTree>
    <p:extLst>
      <p:ext uri="{BB962C8B-B14F-4D97-AF65-F5344CB8AC3E}">
        <p14:creationId xmlns:p14="http://schemas.microsoft.com/office/powerpoint/2010/main" val="328377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D6C0FF-F61C-6115-CE49-DF3EAF456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17601"/>
            <a:ext cx="11612391" cy="2170348"/>
          </a:xfrm>
        </p:spPr>
        <p:txBody>
          <a:bodyPr/>
          <a:lstStyle/>
          <a:p>
            <a:pPr marL="114300" indent="0">
              <a:buNone/>
            </a:pP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* JindoFSx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是阿里云开源大数据数据湖存储团队自研的面向大数据和 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AI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生态的云原生数据湖存储加速系统。为大数据和 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AI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应用访问各种云存储提供访问加速，支持数据缓存，元数据缓存，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P2P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加速等功能。</a:t>
            </a:r>
            <a:endParaRPr lang="en-US" altLang="zh-CN" b="1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JindoFSx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支持管理多个后端存储系统，可以通过统一命名空间进行管理，也可以兼容各系统原生的访问协议，也支持为这些系统提供统一的权限管理。原生优化支持阿里云 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OSS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和阿里云 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OSS-HDFS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服务，同时也支持业界主要多云对象存储（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AWS S3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等）和 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Apache HDFS</a:t>
            </a:r>
            <a:r>
              <a:rPr lang="zh-CN" altLang="e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NAS</a:t>
            </a:r>
            <a:r>
              <a:rPr lang="zh-CN" altLang="e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是原 </a:t>
            </a:r>
            <a:r>
              <a:rPr lang="en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JindoFS Cache 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模式的全新升级版本。</a:t>
            </a:r>
          </a:p>
          <a:p>
            <a:pPr marL="114300" indent="0">
              <a:buNone/>
            </a:pPr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453DA2C5-C04A-549C-33A2-9C13A1D8C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750" y="224238"/>
            <a:ext cx="11506500" cy="590700"/>
          </a:xfrm>
        </p:spPr>
        <p:txBody>
          <a:bodyPr/>
          <a:lstStyle/>
          <a:p>
            <a:r>
              <a:rPr lang="en-US" altLang="zh-CN"/>
              <a:t>JindoFSx</a:t>
            </a:r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11D3A77-2638-27A5-0CDE-BC3B1D2B2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977" y="2796160"/>
            <a:ext cx="7509335" cy="400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9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C61F243-44C9-468A-AA6C-F0792E18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750" y="136689"/>
            <a:ext cx="11506500" cy="590700"/>
          </a:xfrm>
        </p:spPr>
        <p:txBody>
          <a:bodyPr/>
          <a:lstStyle/>
          <a:p>
            <a:r>
              <a:rPr lang="en-US" altLang="zh-CN"/>
              <a:t>Fluid + JindoFSx 4.4.0</a:t>
            </a:r>
            <a:endParaRPr lang="zh-CN" altLang="en-US"/>
          </a:p>
        </p:txBody>
      </p:sp>
      <p:sp>
        <p:nvSpPr>
          <p:cNvPr id="8" name="文本占位符 3">
            <a:extLst>
              <a:ext uri="{FF2B5EF4-FFF2-40B4-BE49-F238E27FC236}">
                <a16:creationId xmlns:a16="http://schemas.microsoft.com/office/drawing/2014/main" id="{1601BF3C-3807-336E-596F-0EC82CA9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17601"/>
            <a:ext cx="11612391" cy="2170348"/>
          </a:xfrm>
        </p:spPr>
        <p:txBody>
          <a:bodyPr/>
          <a:lstStyle/>
          <a:p>
            <a:pPr marL="114300" indent="0">
              <a:buNone/>
            </a:pPr>
            <a:r>
              <a:rPr lang="en-US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zh-CN" altLang="e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新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engine</a:t>
            </a:r>
            <a:r>
              <a:rPr lang="zh-CN" altLang="en-US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类型：</a:t>
            </a:r>
            <a:r>
              <a:rPr lang="en" altLang="zh-CN"/>
              <a:t>JindoFSxEngine</a:t>
            </a:r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 marL="114300" indent="0">
              <a:buNone/>
            </a:pPr>
            <a:endParaRPr lang="en-US" altLang="zh-CN"/>
          </a:p>
          <a:p>
            <a:pPr marL="114300" indent="0">
              <a:buNone/>
            </a:pPr>
            <a:r>
              <a:rPr lang="zh-CN" altLang="en-US" sz="1600"/>
              <a:t>两个通过 </a:t>
            </a:r>
            <a:r>
              <a:rPr lang="en" altLang="zh-CN" sz="1600"/>
              <a:t>JINDO_ENGINE_TYPE</a:t>
            </a:r>
            <a:r>
              <a:rPr lang="zh-CN" altLang="en-US" sz="1600"/>
              <a:t> 参数进行切换，默认为 </a:t>
            </a:r>
            <a:r>
              <a:rPr lang="en-US" altLang="zh-CN" sz="1600"/>
              <a:t>jindofsx</a:t>
            </a:r>
            <a:endParaRPr lang="zh-CN" altLang="en-US" sz="16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75B26C5-7247-EB22-A979-807F122D6E2F}"/>
              </a:ext>
            </a:extLst>
          </p:cNvPr>
          <p:cNvSpPr/>
          <p:nvPr/>
        </p:nvSpPr>
        <p:spPr>
          <a:xfrm>
            <a:off x="3433864" y="1988766"/>
            <a:ext cx="4893013" cy="428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/>
              <a:t>JindoRuntime</a:t>
            </a:r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18AD7B7-CEED-67A8-BCE0-8AAF169D66BD}"/>
              </a:ext>
            </a:extLst>
          </p:cNvPr>
          <p:cNvSpPr/>
          <p:nvPr/>
        </p:nvSpPr>
        <p:spPr>
          <a:xfrm>
            <a:off x="3433864" y="2416783"/>
            <a:ext cx="2402732" cy="472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JindoFSEngine&lt;3.x&gt;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43DDAF-8573-756C-F886-10E8F13B34FB}"/>
              </a:ext>
            </a:extLst>
          </p:cNvPr>
          <p:cNvSpPr/>
          <p:nvPr/>
        </p:nvSpPr>
        <p:spPr>
          <a:xfrm>
            <a:off x="5836596" y="2416783"/>
            <a:ext cx="2491497" cy="472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JindoFSxEngine&lt;4.x&gt;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4732E9F-E7E9-A95C-FD0C-F72A0DE8AB2A}"/>
              </a:ext>
            </a:extLst>
          </p:cNvPr>
          <p:cNvSpPr txBox="1"/>
          <p:nvPr/>
        </p:nvSpPr>
        <p:spPr>
          <a:xfrm>
            <a:off x="3433864" y="4317167"/>
            <a:ext cx="60992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/>
              <a:t>{{- if .Values.runtime.jindo.engine }}</a:t>
            </a:r>
            <a:br>
              <a:rPr lang="en" altLang="zh-CN"/>
            </a:br>
            <a:r>
              <a:rPr lang="en" altLang="zh-CN"/>
              <a:t>- </a:t>
            </a:r>
            <a:r>
              <a:rPr lang="en" altLang="zh-CN">
                <a:solidFill>
                  <a:srgbClr val="0033B3"/>
                </a:solidFill>
                <a:effectLst/>
              </a:rPr>
              <a:t>name</a:t>
            </a:r>
            <a:r>
              <a:rPr lang="en" altLang="zh-CN"/>
              <a:t>: JINDO_ENGINE_TYPE</a:t>
            </a:r>
            <a:br>
              <a:rPr lang="en" altLang="zh-CN"/>
            </a:br>
            <a:r>
              <a:rPr lang="en" altLang="zh-CN"/>
              <a:t>  </a:t>
            </a:r>
            <a:r>
              <a:rPr lang="en" altLang="zh-CN">
                <a:solidFill>
                  <a:srgbClr val="0033B3"/>
                </a:solidFill>
                <a:effectLst/>
              </a:rPr>
              <a:t>value</a:t>
            </a:r>
            <a:r>
              <a:rPr lang="en" altLang="zh-CN"/>
              <a:t>: {{ .Values.runtime.jindo.engine | quote }}</a:t>
            </a:r>
            <a:br>
              <a:rPr lang="en" altLang="zh-CN"/>
            </a:br>
            <a:r>
              <a:rPr lang="en" altLang="zh-CN"/>
              <a:t>{{- end }}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96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C61F243-44C9-468A-AA6C-F0792E18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750" y="136689"/>
            <a:ext cx="11506500" cy="590700"/>
          </a:xfrm>
        </p:spPr>
        <p:txBody>
          <a:bodyPr/>
          <a:lstStyle/>
          <a:p>
            <a:r>
              <a:rPr lang="en-US" altLang="zh-CN"/>
              <a:t>Fluid + JindoFSx 4.4.0</a:t>
            </a:r>
            <a:endParaRPr lang="zh-CN" altLang="en-US"/>
          </a:p>
        </p:txBody>
      </p:sp>
      <p:sp>
        <p:nvSpPr>
          <p:cNvPr id="8" name="文本占位符 3">
            <a:extLst>
              <a:ext uri="{FF2B5EF4-FFF2-40B4-BE49-F238E27FC236}">
                <a16:creationId xmlns:a16="http://schemas.microsoft.com/office/drawing/2014/main" id="{1601BF3C-3807-336E-596F-0EC82CA9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17601"/>
            <a:ext cx="11612391" cy="5429114"/>
          </a:xfrm>
        </p:spPr>
        <p:txBody>
          <a:bodyPr/>
          <a:lstStyle/>
          <a:p>
            <a:pPr marL="114300" indent="0">
              <a:buNone/>
            </a:pPr>
            <a:r>
              <a:rPr lang="en" altLang="zh-CN"/>
              <a:t>JindoFSxEnigne</a:t>
            </a:r>
            <a:r>
              <a:rPr lang="zh-CN" altLang="en-US"/>
              <a:t> 新特性：</a:t>
            </a:r>
            <a:endParaRPr lang="en-US" altLang="zh-CN"/>
          </a:p>
          <a:p>
            <a:pPr marL="114300" indent="0">
              <a:buNone/>
            </a:pPr>
            <a:endParaRPr lang="en-US" altLang="zh-CN"/>
          </a:p>
          <a:p>
            <a:pPr marL="114300" indent="0">
              <a:buNone/>
            </a:pPr>
            <a:r>
              <a:rPr lang="en-US" altLang="zh-CN" sz="1600"/>
              <a:t>1</a:t>
            </a:r>
            <a:r>
              <a:rPr lang="zh-CN" altLang="en-US" sz="1600"/>
              <a:t>、支持统一命名空间、多 </a:t>
            </a:r>
            <a:r>
              <a:rPr lang="en-US" altLang="zh-CN" sz="1600"/>
              <a:t>MountPoint</a:t>
            </a:r>
            <a:r>
              <a:rPr lang="zh-CN" altLang="en-US" sz="1600"/>
              <a:t> </a:t>
            </a:r>
            <a:endParaRPr lang="en-US" altLang="zh-CN" sz="1600"/>
          </a:p>
          <a:p>
            <a:pPr marL="114300" indent="0">
              <a:buNone/>
            </a:pPr>
            <a:endParaRPr lang="en-US" altLang="zh-CN" sz="1600"/>
          </a:p>
          <a:p>
            <a:pPr marL="114300" indent="0">
              <a:buNone/>
            </a:pPr>
            <a:endParaRPr lang="en-US" altLang="zh-CN" sz="1600"/>
          </a:p>
          <a:p>
            <a:pPr marL="114300" indent="0">
              <a:buNone/>
            </a:pPr>
            <a:endParaRPr lang="en" altLang="zh-CN" sz="1600"/>
          </a:p>
          <a:p>
            <a:pPr>
              <a:buFont typeface="Arial" panose="020B0604020202020204" pitchFamily="34" charset="0"/>
              <a:buChar char="•"/>
            </a:pPr>
            <a:endParaRPr lang="en" altLang="zh-CN" sz="1400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35C7C47-6E7B-42C8-347C-8C610FA1A208}"/>
              </a:ext>
            </a:extLst>
          </p:cNvPr>
          <p:cNvSpPr txBox="1"/>
          <p:nvPr/>
        </p:nvSpPr>
        <p:spPr>
          <a:xfrm>
            <a:off x="6096000" y="1820608"/>
            <a:ext cx="72665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/>
              <a:t>apiVersion: data.fluid.io/v1alpha1</a:t>
            </a:r>
          </a:p>
          <a:p>
            <a:r>
              <a:rPr lang="en" altLang="zh-CN" sz="1600"/>
              <a:t>kind: Dataset</a:t>
            </a:r>
          </a:p>
          <a:p>
            <a:r>
              <a:rPr lang="en" altLang="zh-CN" sz="1600"/>
              <a:t>metadata:</a:t>
            </a:r>
          </a:p>
          <a:p>
            <a:r>
              <a:rPr lang="en" altLang="zh-CN" sz="1600"/>
              <a:t>  name: oss</a:t>
            </a:r>
          </a:p>
          <a:p>
            <a:r>
              <a:rPr lang="en" altLang="zh-CN" sz="1600"/>
              <a:t>spec:</a:t>
            </a:r>
          </a:p>
          <a:p>
            <a:r>
              <a:rPr lang="en" altLang="zh-CN" sz="1600"/>
              <a:t>  mounts:</a:t>
            </a:r>
          </a:p>
          <a:p>
            <a:r>
              <a:rPr lang="en" altLang="zh-CN" sz="1600"/>
              <a:t>     - mountPoint: oss://bucket1/</a:t>
            </a:r>
          </a:p>
          <a:p>
            <a:r>
              <a:rPr lang="en" altLang="zh-CN" sz="1600"/>
              <a:t>       options:</a:t>
            </a:r>
          </a:p>
          <a:p>
            <a:r>
              <a:rPr lang="en" altLang="zh-CN" sz="1600"/>
              <a:t>           fs.oss.accessKeyId: xxx</a:t>
            </a:r>
          </a:p>
          <a:p>
            <a:r>
              <a:rPr lang="en" altLang="zh-CN" sz="1600"/>
              <a:t>           fs.oss.accessKeySecret: xxx</a:t>
            </a:r>
          </a:p>
          <a:p>
            <a:r>
              <a:rPr lang="en" altLang="zh-CN" sz="1600"/>
              <a:t>           fs.oss.endpoint: xxx</a:t>
            </a:r>
          </a:p>
          <a:p>
            <a:r>
              <a:rPr lang="en" altLang="zh-CN" sz="1600"/>
              <a:t>       name: oss-1</a:t>
            </a:r>
          </a:p>
          <a:p>
            <a:r>
              <a:rPr lang="en" altLang="zh-CN" sz="1600"/>
              <a:t>    - mountPoint: oss://bucket2/</a:t>
            </a:r>
          </a:p>
          <a:p>
            <a:r>
              <a:rPr lang="en" altLang="zh-CN" sz="1600"/>
              <a:t>       options:</a:t>
            </a:r>
          </a:p>
          <a:p>
            <a:r>
              <a:rPr lang="en" altLang="zh-CN" sz="1600"/>
              <a:t>           fs.oss.accessKeyId: xxx</a:t>
            </a:r>
          </a:p>
          <a:p>
            <a:r>
              <a:rPr lang="en" altLang="zh-CN" sz="1600"/>
              <a:t>           fs.oss.accessKeySecret: xxx</a:t>
            </a:r>
          </a:p>
          <a:p>
            <a:r>
              <a:rPr lang="en" altLang="zh-CN" sz="1600"/>
              <a:t>           fs.oss.endpoint: xxx</a:t>
            </a:r>
          </a:p>
          <a:p>
            <a:r>
              <a:rPr lang="en" altLang="zh-CN" sz="1600"/>
              <a:t>       name: oss-2</a:t>
            </a:r>
          </a:p>
          <a:p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ABF0309-FBA3-B98F-C4C5-C9F687F01AC7}"/>
              </a:ext>
            </a:extLst>
          </p:cNvPr>
          <p:cNvSpPr txBox="1"/>
          <p:nvPr/>
        </p:nvSpPr>
        <p:spPr>
          <a:xfrm>
            <a:off x="6215974" y="3317132"/>
            <a:ext cx="2811294" cy="142996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E70D97-4D47-8BFF-4480-4C8E009FCCBF}"/>
              </a:ext>
            </a:extLst>
          </p:cNvPr>
          <p:cNvSpPr txBox="1"/>
          <p:nvPr/>
        </p:nvSpPr>
        <p:spPr>
          <a:xfrm>
            <a:off x="6215974" y="4813656"/>
            <a:ext cx="2811294" cy="1429966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4656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C61F243-44C9-468A-AA6C-F0792E18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750" y="136689"/>
            <a:ext cx="11506500" cy="590700"/>
          </a:xfrm>
        </p:spPr>
        <p:txBody>
          <a:bodyPr/>
          <a:lstStyle/>
          <a:p>
            <a:r>
              <a:rPr lang="en-US" altLang="zh-CN"/>
              <a:t>Fluid + JindoFSx 4.4.0</a:t>
            </a:r>
            <a:endParaRPr lang="zh-CN" altLang="en-US"/>
          </a:p>
        </p:txBody>
      </p:sp>
      <p:sp>
        <p:nvSpPr>
          <p:cNvPr id="8" name="文本占位符 3">
            <a:extLst>
              <a:ext uri="{FF2B5EF4-FFF2-40B4-BE49-F238E27FC236}">
                <a16:creationId xmlns:a16="http://schemas.microsoft.com/office/drawing/2014/main" id="{1601BF3C-3807-336E-596F-0EC82CA9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17601"/>
            <a:ext cx="11612391" cy="5429114"/>
          </a:xfrm>
        </p:spPr>
        <p:txBody>
          <a:bodyPr/>
          <a:lstStyle/>
          <a:p>
            <a:pPr marL="114300" indent="0">
              <a:buNone/>
            </a:pPr>
            <a:r>
              <a:rPr lang="en" altLang="zh-CN"/>
              <a:t>JindoFSxEnigne</a:t>
            </a:r>
            <a:r>
              <a:rPr lang="zh-CN" altLang="en-US"/>
              <a:t> 新特性：</a:t>
            </a:r>
            <a:endParaRPr lang="en-US" altLang="zh-CN"/>
          </a:p>
          <a:p>
            <a:pPr marL="114300" indent="0">
              <a:buNone/>
            </a:pPr>
            <a:endParaRPr lang="en-US" altLang="zh-CN"/>
          </a:p>
          <a:p>
            <a:pPr marL="114300" indent="0">
              <a:buNone/>
            </a:pPr>
            <a:r>
              <a:rPr lang="en-US" altLang="zh-CN" sz="1600"/>
              <a:t>2</a:t>
            </a:r>
            <a:r>
              <a:rPr lang="zh-CN" altLang="en-US" sz="1600"/>
              <a:t>、</a:t>
            </a:r>
            <a:r>
              <a:rPr lang="en-US" altLang="zh-CN" sz="1600"/>
              <a:t>FuseOnly</a:t>
            </a:r>
            <a:r>
              <a:rPr lang="zh-CN" altLang="en-US" sz="1600"/>
              <a:t> 模式：无需缓存，直接挂载数据源</a:t>
            </a:r>
            <a:endParaRPr lang="en" altLang="zh-CN" sz="1400"/>
          </a:p>
          <a:p>
            <a:pPr marL="114300" indent="0">
              <a:buNone/>
            </a:pPr>
            <a:endParaRPr lang="en-US" altLang="zh-CN" sz="1600"/>
          </a:p>
          <a:p>
            <a:pPr marL="114300" indent="0">
              <a:buNone/>
            </a:pPr>
            <a:endParaRPr lang="en" altLang="zh-CN" sz="1600"/>
          </a:p>
          <a:p>
            <a:pPr>
              <a:buFont typeface="Arial" panose="020B0604020202020204" pitchFamily="34" charset="0"/>
              <a:buChar char="•"/>
            </a:pPr>
            <a:endParaRPr lang="en" altLang="zh-CN" sz="1400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775C1EE-4318-DCC6-F6C9-5E7B7418AEF5}"/>
              </a:ext>
            </a:extLst>
          </p:cNvPr>
          <p:cNvSpPr txBox="1"/>
          <p:nvPr/>
        </p:nvSpPr>
        <p:spPr>
          <a:xfrm>
            <a:off x="3866746" y="3065968"/>
            <a:ext cx="609924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apiVersion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" altLang="zh-CN" sz="1400" b="0">
                <a:solidFill>
                  <a:srgbClr val="2AA198"/>
                </a:solidFill>
                <a:effectLst/>
                <a:latin typeface="Menlo" panose="020B0609030804020204" pitchFamily="49" charset="0"/>
              </a:rPr>
              <a:t>data.fluid.io/v1alpha1</a:t>
            </a:r>
            <a:endParaRPr lang="en" altLang="zh-CN" sz="1400" b="0">
              <a:solidFill>
                <a:srgbClr val="657B83"/>
              </a:solidFill>
              <a:effectLst/>
              <a:latin typeface="Menlo" panose="020B0609030804020204" pitchFamily="49" charset="0"/>
            </a:endParaRPr>
          </a:p>
          <a:p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kind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" altLang="zh-CN" sz="1400" b="0">
                <a:solidFill>
                  <a:srgbClr val="2AA198"/>
                </a:solidFill>
                <a:effectLst/>
                <a:latin typeface="Menlo" panose="020B0609030804020204" pitchFamily="49" charset="0"/>
              </a:rPr>
              <a:t>JindoRuntime</a:t>
            </a:r>
            <a:endParaRPr lang="en" altLang="zh-CN" sz="1400" b="0">
              <a:solidFill>
                <a:srgbClr val="657B83"/>
              </a:solidFill>
              <a:effectLst/>
              <a:latin typeface="Menlo" panose="020B0609030804020204" pitchFamily="49" charset="0"/>
            </a:endParaRPr>
          </a:p>
          <a:p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metadata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zh-CN" altLang="en-US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  </a:t>
            </a:r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name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" altLang="zh-CN" sz="1400">
                <a:solidFill>
                  <a:srgbClr val="2AA198"/>
                </a:solidFill>
                <a:latin typeface="Menlo" panose="020B0609030804020204" pitchFamily="49" charset="0"/>
              </a:rPr>
              <a:t>oss</a:t>
            </a:r>
            <a:endParaRPr lang="en" altLang="zh-CN" sz="1400" b="0">
              <a:solidFill>
                <a:srgbClr val="657B83"/>
              </a:solidFill>
              <a:effectLst/>
              <a:latin typeface="Menlo" panose="020B0609030804020204" pitchFamily="49" charset="0"/>
            </a:endParaRPr>
          </a:p>
          <a:p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spec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zh-CN" altLang="en-US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  </a:t>
            </a:r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master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zh-CN" altLang="en-US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    </a:t>
            </a:r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disabled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" altLang="zh-CN" sz="1400" b="0">
                <a:solidFill>
                  <a:srgbClr val="B58900"/>
                </a:solidFill>
                <a:effectLst/>
                <a:latin typeface="Menlo" panose="020B0609030804020204" pitchFamily="49" charset="0"/>
              </a:rPr>
              <a:t>true</a:t>
            </a:r>
            <a:endParaRPr lang="en" altLang="zh-CN" sz="1400" b="0">
              <a:solidFill>
                <a:srgbClr val="657B83"/>
              </a:solidFill>
              <a:effectLst/>
              <a:latin typeface="Menlo" panose="020B0609030804020204" pitchFamily="49" charset="0"/>
            </a:endParaRPr>
          </a:p>
          <a:p>
            <a:r>
              <a:rPr lang="zh-CN" altLang="en-US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  </a:t>
            </a:r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worker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zh-CN" altLang="en-US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    </a:t>
            </a:r>
            <a:r>
              <a:rPr lang="en" altLang="zh-CN" sz="1400" b="0">
                <a:solidFill>
                  <a:srgbClr val="268BD2"/>
                </a:solidFill>
                <a:effectLst/>
                <a:latin typeface="Menlo" panose="020B0609030804020204" pitchFamily="49" charset="0"/>
              </a:rPr>
              <a:t>disabled</a:t>
            </a:r>
            <a:r>
              <a:rPr lang="en" altLang="zh-CN" sz="1400" b="0">
                <a:solidFill>
                  <a:srgbClr val="657B83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" altLang="zh-CN" sz="1400" b="0">
                <a:solidFill>
                  <a:srgbClr val="B58900"/>
                </a:solidFill>
                <a:effectLst/>
                <a:latin typeface="Menlo" panose="020B0609030804020204" pitchFamily="49" charset="0"/>
              </a:rPr>
              <a:t>true</a:t>
            </a:r>
            <a:endParaRPr lang="en" altLang="zh-CN" sz="1400" b="0">
              <a:solidFill>
                <a:srgbClr val="657B83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4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C61F243-44C9-468A-AA6C-F0792E18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750" y="136689"/>
            <a:ext cx="11506500" cy="590700"/>
          </a:xfrm>
        </p:spPr>
        <p:txBody>
          <a:bodyPr/>
          <a:lstStyle/>
          <a:p>
            <a:r>
              <a:rPr lang="en-US" altLang="zh-CN"/>
              <a:t>Fluid + JindoFSx 4.4.0</a:t>
            </a:r>
            <a:endParaRPr lang="zh-CN" altLang="en-US"/>
          </a:p>
        </p:txBody>
      </p:sp>
      <p:sp>
        <p:nvSpPr>
          <p:cNvPr id="8" name="文本占位符 3">
            <a:extLst>
              <a:ext uri="{FF2B5EF4-FFF2-40B4-BE49-F238E27FC236}">
                <a16:creationId xmlns:a16="http://schemas.microsoft.com/office/drawing/2014/main" id="{1601BF3C-3807-336E-596F-0EC82CA9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17601"/>
            <a:ext cx="11612391" cy="5429114"/>
          </a:xfrm>
        </p:spPr>
        <p:txBody>
          <a:bodyPr/>
          <a:lstStyle/>
          <a:p>
            <a:pPr marL="114300" indent="0">
              <a:buNone/>
            </a:pPr>
            <a:r>
              <a:rPr lang="en" altLang="zh-CN"/>
              <a:t>JindoFSxEnigne</a:t>
            </a:r>
            <a:r>
              <a:rPr lang="zh-CN" altLang="en-US"/>
              <a:t> 新特性：</a:t>
            </a:r>
            <a:endParaRPr lang="en-US" altLang="zh-CN"/>
          </a:p>
          <a:p>
            <a:pPr marL="114300" indent="0">
              <a:buNone/>
            </a:pPr>
            <a:endParaRPr lang="en-US" altLang="zh-CN"/>
          </a:p>
          <a:p>
            <a:pPr marL="114300" indent="0">
              <a:buNone/>
            </a:pPr>
            <a:r>
              <a:rPr lang="en-US" altLang="zh-CN" sz="1600"/>
              <a:t>3</a:t>
            </a:r>
            <a:r>
              <a:rPr lang="zh-CN" altLang="en-US" sz="1600"/>
              <a:t>、更多存储数据源加速：</a:t>
            </a:r>
            <a:r>
              <a:rPr lang="en" altLang="zh-CN" sz="1600"/>
              <a:t>OSS/HDFS/S3/NAS/OBS/COS</a:t>
            </a:r>
          </a:p>
          <a:p>
            <a:pPr marL="114300" indent="0">
              <a:buNone/>
            </a:pPr>
            <a:endParaRPr lang="en" altLang="zh-CN" sz="1600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6C98C51-CFF2-4135-601E-E57DE60A7DAF}"/>
              </a:ext>
            </a:extLst>
          </p:cNvPr>
          <p:cNvSpPr txBox="1"/>
          <p:nvPr/>
        </p:nvSpPr>
        <p:spPr>
          <a:xfrm>
            <a:off x="700390" y="2626466"/>
            <a:ext cx="42509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/>
              <a:t>apiVersion: data.fluid.io/v1alpha1</a:t>
            </a:r>
          </a:p>
          <a:p>
            <a:r>
              <a:rPr lang="en" altLang="zh-CN" sz="1600"/>
              <a:t>kind: Dataset</a:t>
            </a:r>
          </a:p>
          <a:p>
            <a:r>
              <a:rPr lang="en" altLang="zh-CN" sz="1600"/>
              <a:t>metadata:</a:t>
            </a:r>
          </a:p>
          <a:p>
            <a:r>
              <a:rPr lang="en" altLang="zh-CN" sz="1600"/>
              <a:t>  name: oss</a:t>
            </a:r>
          </a:p>
          <a:p>
            <a:r>
              <a:rPr lang="en" altLang="zh-CN" sz="1600"/>
              <a:t>spec:</a:t>
            </a:r>
          </a:p>
          <a:p>
            <a:r>
              <a:rPr lang="en" altLang="zh-CN" sz="1600"/>
              <a:t>  mounts:</a:t>
            </a:r>
          </a:p>
          <a:p>
            <a:r>
              <a:rPr lang="en" altLang="zh-CN" sz="1600"/>
              <a:t>     - mountPoint: local:///mnt/nas      </a:t>
            </a:r>
          </a:p>
          <a:p>
            <a:r>
              <a:rPr lang="en" altLang="zh-CN" sz="1600"/>
              <a:t>       name: oss-1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39D271-755D-1298-EDE1-23908F405E9A}"/>
              </a:ext>
            </a:extLst>
          </p:cNvPr>
          <p:cNvSpPr txBox="1"/>
          <p:nvPr/>
        </p:nvSpPr>
        <p:spPr>
          <a:xfrm>
            <a:off x="4173164" y="2626466"/>
            <a:ext cx="51362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/>
              <a:t>apiVersion: data.fluid.io/v1alpha1</a:t>
            </a:r>
          </a:p>
          <a:p>
            <a:r>
              <a:rPr lang="en" altLang="zh-CN" sz="1600"/>
              <a:t>kind: Dataset</a:t>
            </a:r>
          </a:p>
          <a:p>
            <a:r>
              <a:rPr lang="en" altLang="zh-CN" sz="1600"/>
              <a:t>metadata:</a:t>
            </a:r>
          </a:p>
          <a:p>
            <a:r>
              <a:rPr lang="en" altLang="zh-CN" sz="1600"/>
              <a:t>  name: s3</a:t>
            </a:r>
          </a:p>
          <a:p>
            <a:r>
              <a:rPr lang="en" altLang="zh-CN" sz="1600"/>
              <a:t>spec:</a:t>
            </a:r>
          </a:p>
          <a:p>
            <a:r>
              <a:rPr lang="en" altLang="zh-CN" sz="1600"/>
              <a:t>  mounts:</a:t>
            </a:r>
          </a:p>
          <a:p>
            <a:r>
              <a:rPr lang="en" altLang="zh-CN" sz="1600"/>
              <a:t>     - mountPoint: s3://&lt;bucket&gt;/&lt;dir&gt;</a:t>
            </a:r>
          </a:p>
          <a:p>
            <a:r>
              <a:rPr lang="en" altLang="zh-CN" sz="1600"/>
              <a:t>       </a:t>
            </a:r>
            <a:r>
              <a:rPr lang="en" altLang="zh-CN" sz="1600">
                <a:effectLst/>
              </a:rPr>
              <a:t>options</a:t>
            </a:r>
            <a:r>
              <a:rPr lang="en" altLang="zh-CN" sz="1600"/>
              <a:t>: </a:t>
            </a:r>
          </a:p>
          <a:p>
            <a:r>
              <a:rPr lang="en" altLang="zh-CN" sz="1600"/>
              <a:t>           </a:t>
            </a:r>
            <a:r>
              <a:rPr lang="en" altLang="zh-CN" sz="1600">
                <a:effectLst/>
              </a:rPr>
              <a:t>fs.s3.accessKeyId: xxx</a:t>
            </a:r>
          </a:p>
          <a:p>
            <a:r>
              <a:rPr lang="en" altLang="zh-CN" sz="1600"/>
              <a:t>           </a:t>
            </a:r>
            <a:r>
              <a:rPr lang="en" altLang="zh-CN" sz="1600">
                <a:effectLst/>
              </a:rPr>
              <a:t>fs.s3.accessKeySecret: xxx</a:t>
            </a:r>
            <a:endParaRPr lang="en" altLang="zh-CN" sz="1600"/>
          </a:p>
          <a:p>
            <a:r>
              <a:rPr lang="en" altLang="zh-CN" sz="1600">
                <a:effectLst/>
              </a:rPr>
              <a:t>           fs.s3.endpoint</a:t>
            </a:r>
            <a:r>
              <a:rPr lang="en" altLang="zh-CN" sz="1600"/>
              <a:t>: </a:t>
            </a:r>
            <a:r>
              <a:rPr lang="en" altLang="zh-CN" sz="1600">
                <a:effectLst/>
              </a:rPr>
              <a:t>s3.ap-east-1.amazonaws.com</a:t>
            </a:r>
            <a:r>
              <a:rPr lang="en" altLang="zh-CN" sz="1600"/>
              <a:t>                  	 </a:t>
            </a:r>
            <a:r>
              <a:rPr lang="en" altLang="zh-CN" sz="1600">
                <a:effectLst/>
              </a:rPr>
              <a:t>fs.s3.region</a:t>
            </a:r>
            <a:r>
              <a:rPr lang="en" altLang="zh-CN" sz="1600"/>
              <a:t>: </a:t>
            </a:r>
            <a:r>
              <a:rPr lang="en" altLang="zh-CN" sz="1600">
                <a:effectLst/>
              </a:rPr>
              <a:t>ap-east-1</a:t>
            </a:r>
            <a:endParaRPr lang="en" altLang="zh-CN" sz="1600"/>
          </a:p>
          <a:p>
            <a:r>
              <a:rPr lang="en" altLang="zh-CN" sz="1600"/>
              <a:t>        name: s3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A6CABE-5CAA-F73F-4150-6226DADE85AC}"/>
              </a:ext>
            </a:extLst>
          </p:cNvPr>
          <p:cNvSpPr txBox="1"/>
          <p:nvPr/>
        </p:nvSpPr>
        <p:spPr>
          <a:xfrm>
            <a:off x="8518186" y="2626465"/>
            <a:ext cx="5136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/>
              <a:t>apiVersion: data.fluid.io/v1alpha1</a:t>
            </a:r>
          </a:p>
          <a:p>
            <a:r>
              <a:rPr lang="en" altLang="zh-CN" sz="1600"/>
              <a:t>kind: Dataset</a:t>
            </a:r>
          </a:p>
          <a:p>
            <a:r>
              <a:rPr lang="en" altLang="zh-CN" sz="1600"/>
              <a:t>metadata:</a:t>
            </a:r>
          </a:p>
          <a:p>
            <a:r>
              <a:rPr lang="en" altLang="zh-CN" sz="1600"/>
              <a:t>  name: hdfs</a:t>
            </a:r>
          </a:p>
          <a:p>
            <a:r>
              <a:rPr lang="en" altLang="zh-CN" sz="1600"/>
              <a:t>spec:</a:t>
            </a:r>
          </a:p>
          <a:p>
            <a:r>
              <a:rPr lang="en" altLang="zh-CN" sz="1600"/>
              <a:t>  mounts:</a:t>
            </a:r>
          </a:p>
          <a:p>
            <a:r>
              <a:rPr lang="en" altLang="zh-CN" sz="1600"/>
              <a:t>     - mountPoint: hdfs://&lt;ip&gt;:&lt;port&gt;</a:t>
            </a:r>
          </a:p>
          <a:p>
            <a:r>
              <a:rPr lang="en" altLang="zh-CN" sz="1600"/>
              <a:t>        name: s3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243B168-0C22-653E-7AE4-DBAF01A80874}"/>
              </a:ext>
            </a:extLst>
          </p:cNvPr>
          <p:cNvSpPr txBox="1"/>
          <p:nvPr/>
        </p:nvSpPr>
        <p:spPr>
          <a:xfrm>
            <a:off x="1142592" y="5934661"/>
            <a:ext cx="598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NAS</a:t>
            </a:r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CE35C25-BB7E-467F-0332-58438C0CBA85}"/>
              </a:ext>
            </a:extLst>
          </p:cNvPr>
          <p:cNvSpPr txBox="1"/>
          <p:nvPr/>
        </p:nvSpPr>
        <p:spPr>
          <a:xfrm>
            <a:off x="5176328" y="5934661"/>
            <a:ext cx="598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S3</a:t>
            </a:r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6EE6840-A397-D674-5530-62D82E5FB18E}"/>
              </a:ext>
            </a:extLst>
          </p:cNvPr>
          <p:cNvSpPr txBox="1"/>
          <p:nvPr/>
        </p:nvSpPr>
        <p:spPr>
          <a:xfrm>
            <a:off x="9763526" y="5992718"/>
            <a:ext cx="1043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HDFS</a:t>
            </a:r>
            <a:endParaRPr kumimoji="1"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293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C61F243-44C9-468A-AA6C-F0792E18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750" y="136689"/>
            <a:ext cx="11506500" cy="590700"/>
          </a:xfrm>
        </p:spPr>
        <p:txBody>
          <a:bodyPr/>
          <a:lstStyle/>
          <a:p>
            <a:r>
              <a:rPr lang="en-US" altLang="zh-CN"/>
              <a:t>Fluid + JindoFSx 4.4.0</a:t>
            </a:r>
            <a:endParaRPr lang="zh-CN" altLang="en-US"/>
          </a:p>
        </p:txBody>
      </p:sp>
      <p:sp>
        <p:nvSpPr>
          <p:cNvPr id="8" name="文本占位符 3">
            <a:extLst>
              <a:ext uri="{FF2B5EF4-FFF2-40B4-BE49-F238E27FC236}">
                <a16:creationId xmlns:a16="http://schemas.microsoft.com/office/drawing/2014/main" id="{1601BF3C-3807-336E-596F-0EC82CA9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17601"/>
            <a:ext cx="11612391" cy="5429114"/>
          </a:xfrm>
        </p:spPr>
        <p:txBody>
          <a:bodyPr/>
          <a:lstStyle/>
          <a:p>
            <a:pPr marL="114300" indent="0">
              <a:buNone/>
            </a:pPr>
            <a:r>
              <a:rPr lang="en" altLang="zh-CN"/>
              <a:t>JindoFSxEnigne</a:t>
            </a:r>
            <a:r>
              <a:rPr lang="zh-CN" altLang="en-US"/>
              <a:t> 新特性：</a:t>
            </a:r>
            <a:endParaRPr lang="en-US" altLang="zh-CN"/>
          </a:p>
          <a:p>
            <a:pPr marL="114300" indent="0">
              <a:buNone/>
            </a:pPr>
            <a:endParaRPr lang="en-US" altLang="zh-CN"/>
          </a:p>
          <a:p>
            <a:pPr marL="114300" indent="0">
              <a:buNone/>
            </a:pPr>
            <a:r>
              <a:rPr lang="en-US" altLang="zh-CN" sz="1600"/>
              <a:t>4</a:t>
            </a:r>
            <a:r>
              <a:rPr lang="zh-CN" altLang="en-US" sz="1600"/>
              <a:t>、更好的 </a:t>
            </a:r>
            <a:r>
              <a:rPr lang="en-US" altLang="zh-CN" sz="1600"/>
              <a:t>Fuse</a:t>
            </a:r>
            <a:r>
              <a:rPr lang="zh-CN" altLang="en-US" sz="1600"/>
              <a:t> 性能：大文件读取优化、</a:t>
            </a:r>
            <a:r>
              <a:rPr lang="en-US" altLang="zh-CN" sz="1600"/>
              <a:t>fuse</a:t>
            </a:r>
            <a:r>
              <a:rPr lang="zh-CN" altLang="en-US" sz="1600"/>
              <a:t> 端自管理元数据缓存</a:t>
            </a:r>
            <a:endParaRPr lang="en-US" altLang="zh-CN" sz="1600"/>
          </a:p>
          <a:p>
            <a:pPr marL="114300" indent="0">
              <a:buNone/>
            </a:pPr>
            <a:endParaRPr lang="en-US" altLang="zh-CN" sz="1600"/>
          </a:p>
          <a:p>
            <a:pPr marL="114300" indent="0">
              <a:buNone/>
            </a:pPr>
            <a:r>
              <a:rPr lang="en-US" altLang="zh-CN" sz="1600"/>
              <a:t>5</a:t>
            </a:r>
            <a:r>
              <a:rPr lang="zh-CN" altLang="en-US" sz="1600"/>
              <a:t>、内存缓存节点调度</a:t>
            </a:r>
            <a:endParaRPr lang="en-US" altLang="zh-CN" sz="1600"/>
          </a:p>
          <a:p>
            <a:pPr marL="114300" indent="0">
              <a:buNone/>
            </a:pPr>
            <a:endParaRPr lang="en-US" altLang="zh-CN" sz="1600"/>
          </a:p>
          <a:p>
            <a:pPr marL="114300" indent="0">
              <a:buNone/>
            </a:pPr>
            <a:r>
              <a:rPr lang="en-US" altLang="zh-CN" sz="1600"/>
              <a:t>6</a:t>
            </a:r>
            <a:r>
              <a:rPr lang="zh-CN" altLang="en-US" sz="1600"/>
              <a:t>、支持 </a:t>
            </a:r>
            <a:r>
              <a:rPr lang="en-US" altLang="zh-CN" sz="1600"/>
              <a:t>HCFS</a:t>
            </a:r>
            <a:r>
              <a:rPr lang="zh-CN" altLang="en-US" sz="1600"/>
              <a:t> </a:t>
            </a:r>
            <a:r>
              <a:rPr lang="en-US" altLang="zh-CN" sz="1600"/>
              <a:t>URL</a:t>
            </a:r>
            <a:r>
              <a:rPr lang="zh-CN" altLang="en-US" sz="1600"/>
              <a:t>，更好适配大数据场景</a:t>
            </a:r>
            <a:endParaRPr lang="en-US" altLang="zh-CN" sz="1600"/>
          </a:p>
          <a:p>
            <a:pPr marL="114300" indent="0">
              <a:buNone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</p:txBody>
      </p:sp>
      <p:sp>
        <p:nvSpPr>
          <p:cNvPr id="5" name="文本占位符 3">
            <a:extLst>
              <a:ext uri="{FF2B5EF4-FFF2-40B4-BE49-F238E27FC236}">
                <a16:creationId xmlns:a16="http://schemas.microsoft.com/office/drawing/2014/main" id="{83F36258-09BA-B8F5-4E43-4127D9193C6B}"/>
              </a:ext>
            </a:extLst>
          </p:cNvPr>
          <p:cNvSpPr txBox="1">
            <a:spLocks/>
          </p:cNvSpPr>
          <p:nvPr/>
        </p:nvSpPr>
        <p:spPr>
          <a:xfrm>
            <a:off x="342902" y="3832158"/>
            <a:ext cx="11612391" cy="54291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68575" rIns="68575" bIns="68575" rtlCol="0" anchor="t" anchorCtr="0">
            <a:noAutofit/>
          </a:bodyPr>
          <a:lstStyle>
            <a:lvl1pPr marL="457200" marR="0" lvl="0" indent="-3429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2385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Century Gothic"/>
              <a:buChar char="–"/>
              <a:defRPr sz="15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Century Gothic"/>
              <a:buChar char="–"/>
              <a:defRPr sz="12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kern="12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altLang="zh-CN" sz="1600"/>
              <a:t>7</a:t>
            </a:r>
            <a:r>
              <a:rPr lang="zh-CN" altLang="en-US" sz="1600"/>
              <a:t>、支持阿里云 </a:t>
            </a:r>
            <a:r>
              <a:rPr lang="en" altLang="zh-CN" sz="1600"/>
              <a:t>OSS-HDFS</a:t>
            </a:r>
            <a:r>
              <a:rPr lang="zh-CN" altLang="en-US" sz="1600"/>
              <a:t> 服务</a:t>
            </a:r>
            <a:r>
              <a:rPr lang="en-US" altLang="zh-CN" sz="1600"/>
              <a:t> (JindoFS </a:t>
            </a:r>
            <a:r>
              <a:rPr lang="zh-CN" altLang="en-US" sz="1600"/>
              <a:t>服务</a:t>
            </a:r>
            <a:r>
              <a:rPr lang="en-US" altLang="zh-CN" sz="1600"/>
              <a:t>)</a:t>
            </a:r>
          </a:p>
          <a:p>
            <a:pPr marL="114300" indent="0">
              <a:buFont typeface="Arial"/>
              <a:buNone/>
            </a:pPr>
            <a:endParaRPr lang="en-US" altLang="zh-CN" sz="1600"/>
          </a:p>
          <a:p>
            <a:pPr marL="114300" indent="0">
              <a:buFont typeface="Arial"/>
              <a:buNone/>
            </a:pPr>
            <a:r>
              <a:rPr lang="zh-CN" altLang="en-US" sz="1600"/>
              <a:t>      * </a:t>
            </a:r>
            <a:r>
              <a:rPr lang="zh-CN" altLang="en-US" sz="1400"/>
              <a:t>基于统一的元数据管理能力，在完全兼容 </a:t>
            </a:r>
            <a:r>
              <a:rPr lang="en" altLang="zh-CN" sz="1400"/>
              <a:t>HDFS</a:t>
            </a:r>
            <a:r>
              <a:rPr lang="zh-CN" altLang="en-US" sz="1400"/>
              <a:t> 文件系统接口的同时，提供充分的</a:t>
            </a:r>
            <a:r>
              <a:rPr lang="en" altLang="zh-CN" sz="1400"/>
              <a:t>POSIX</a:t>
            </a:r>
            <a:r>
              <a:rPr lang="zh-CN" altLang="en-US" sz="1400"/>
              <a:t>能力支持</a:t>
            </a:r>
            <a:endParaRPr lang="en-US" altLang="zh-CN" sz="1400"/>
          </a:p>
          <a:p>
            <a:pPr marL="114300" indent="0">
              <a:buFont typeface="Arial"/>
              <a:buNone/>
            </a:pPr>
            <a:endParaRPr lang="en-US" altLang="zh-CN" sz="1400"/>
          </a:p>
          <a:p>
            <a:pPr marL="114300" indent="0">
              <a:buFont typeface="Arial"/>
              <a:buNone/>
            </a:pPr>
            <a:r>
              <a:rPr lang="zh-CN" altLang="en-US" sz="1400"/>
              <a:t>       * 阿里云上全托管新一代云原生数据湖存储，支持</a:t>
            </a:r>
            <a:r>
              <a:rPr lang="en" altLang="zh-CN" sz="1400"/>
              <a:t>IDC HDFS</a:t>
            </a:r>
            <a:r>
              <a:rPr lang="zh-CN" altLang="en-US" sz="1400"/>
              <a:t>平迁上云，优化</a:t>
            </a:r>
            <a:r>
              <a:rPr lang="en" altLang="zh-CN" sz="1400"/>
              <a:t>HDFS</a:t>
            </a:r>
            <a:r>
              <a:rPr lang="zh-CN" altLang="en-US" sz="1400"/>
              <a:t>使用体验，同时享受弹性伸缩、按需付费的成本效益，</a:t>
            </a:r>
            <a:endParaRPr lang="en-US" altLang="zh-CN" sz="1400"/>
          </a:p>
          <a:p>
            <a:pPr marL="114300" indent="0">
              <a:buFont typeface="Arial"/>
              <a:buNone/>
            </a:pPr>
            <a:r>
              <a:rPr lang="zh-CN" altLang="en-US" sz="1400"/>
              <a:t>         大幅优化存储成本</a:t>
            </a:r>
            <a:endParaRPr lang="en" altLang="zh-CN" sz="1400"/>
          </a:p>
          <a:p>
            <a:pPr>
              <a:buFont typeface="Arial" panose="020B0604020202020204" pitchFamily="34" charset="0"/>
              <a:buChar char="•"/>
            </a:pPr>
            <a:endParaRPr lang="en" altLang="zh-CN" sz="1400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  <a:p>
            <a:pPr>
              <a:buFont typeface="Arial" panose="020B0604020202020204" pitchFamily="34" charset="0"/>
              <a:buChar char="•"/>
            </a:pPr>
            <a:endParaRPr lang="en" altLang="zh-CN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801DA4-69EC-2318-1B90-63314492E3D5}"/>
              </a:ext>
            </a:extLst>
          </p:cNvPr>
          <p:cNvSpPr txBox="1"/>
          <p:nvPr/>
        </p:nvSpPr>
        <p:spPr>
          <a:xfrm>
            <a:off x="909536" y="6065355"/>
            <a:ext cx="60992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https://help.aliyun.com/document_detail/405089.htm</a:t>
            </a:r>
          </a:p>
        </p:txBody>
      </p:sp>
    </p:spTree>
    <p:extLst>
      <p:ext uri="{BB962C8B-B14F-4D97-AF65-F5344CB8AC3E}">
        <p14:creationId xmlns:p14="http://schemas.microsoft.com/office/powerpoint/2010/main" val="150812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15459" y="2411702"/>
            <a:ext cx="7886700" cy="1325563"/>
          </a:xfrm>
        </p:spPr>
        <p:txBody>
          <a:bodyPr>
            <a:noAutofit/>
          </a:bodyPr>
          <a:lstStyle/>
          <a:p>
            <a:pPr algn="ctr"/>
            <a:br>
              <a:rPr lang="en-US" altLang="zh-CN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zh-CN" altLang="en-US" sz="5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144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7039</TotalTime>
  <Words>736</Words>
  <Application>Microsoft Macintosh PowerPoint</Application>
  <PresentationFormat>宽屏</PresentationFormat>
  <Paragraphs>123</Paragraphs>
  <Slides>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等线</vt:lpstr>
      <vt:lpstr>SimSun</vt:lpstr>
      <vt:lpstr>Arial</vt:lpstr>
      <vt:lpstr>Calibri</vt:lpstr>
      <vt:lpstr>Calibri Light</vt:lpstr>
      <vt:lpstr>Century Gothic</vt:lpstr>
      <vt:lpstr>Menlo</vt:lpstr>
      <vt:lpstr>Office 主题​​</vt:lpstr>
      <vt:lpstr>PowerPoint 演示文稿</vt:lpstr>
      <vt:lpstr>JindoFSx</vt:lpstr>
      <vt:lpstr>Fluid + JindoFSx 4.4.0</vt:lpstr>
      <vt:lpstr>Fluid + JindoFSx 4.4.0</vt:lpstr>
      <vt:lpstr>Fluid + JindoFSx 4.4.0</vt:lpstr>
      <vt:lpstr>Fluid + JindoFSx 4.4.0</vt:lpstr>
      <vt:lpstr>Fluid + JindoFSx 4.4.0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Microsoft Office User</cp:lastModifiedBy>
  <cp:revision>1212</cp:revision>
  <dcterms:created xsi:type="dcterms:W3CDTF">2020-10-13T06:49:14Z</dcterms:created>
  <dcterms:modified xsi:type="dcterms:W3CDTF">2022-06-23T07:56:28Z</dcterms:modified>
</cp:coreProperties>
</file>