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55" r:id="rId2"/>
    <p:sldId id="356" r:id="rId3"/>
    <p:sldId id="357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87112" autoAdjust="0"/>
  </p:normalViewPr>
  <p:slideViewPr>
    <p:cSldViewPr snapToGrid="0">
      <p:cViewPr>
        <p:scale>
          <a:sx n="75" d="100"/>
          <a:sy n="75" d="100"/>
        </p:scale>
        <p:origin x="4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01DF-72FC-44AC-AB17-13BCF95A9755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FA1A4-2707-4A4B-9F25-788133E72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990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610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62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582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73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39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B57032-B76D-4852-ACCF-DA5A3151FAE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23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FA1A4-2707-4A4B-9F25-788133E726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36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38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7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2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14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89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7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3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99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6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755921" y="11943418"/>
            <a:ext cx="526537" cy="70083"/>
          </a:xfrm>
          <a:prstGeom prst="rect">
            <a:avLst/>
          </a:prstGeom>
        </p:spPr>
        <p:txBody>
          <a:bodyPr/>
          <a:lstStyle/>
          <a:p>
            <a:fld id="{F2006F50-065C-4058-9F2A-8D437AC01EA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7486650" y="6008307"/>
            <a:ext cx="4705350" cy="849693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ide Number Placeholder 10"/>
          <p:cNvSpPr txBox="1">
            <a:spLocks/>
          </p:cNvSpPr>
          <p:nvPr userDrawn="1"/>
        </p:nvSpPr>
        <p:spPr>
          <a:xfrm>
            <a:off x="5842233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80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359" y="6049962"/>
            <a:ext cx="1138082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9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1770" y="2387602"/>
            <a:ext cx="8636000" cy="1362075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000" b="0" i="0" cap="none">
                <a:solidFill>
                  <a:schemeClr val="tx1"/>
                </a:solidFill>
                <a:latin typeface="+mn-lt"/>
                <a:cs typeface="Neo Sans Intel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/>
        </p:blipFill>
        <p:spPr bwMode="auto">
          <a:xfrm>
            <a:off x="8752759" y="4124704"/>
            <a:ext cx="2615488" cy="15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16" y="4238055"/>
            <a:ext cx="2999507" cy="15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101603" y="4124704"/>
            <a:ext cx="5692812" cy="1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50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5"/>
            <a:ext cx="11123539" cy="2904841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36388"/>
            <a:ext cx="9005344" cy="677108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800" b="0" i="0">
                <a:solidFill>
                  <a:schemeClr val="bg1"/>
                </a:solidFill>
                <a:latin typeface="+mj-lt"/>
                <a:cs typeface="Neo Sans Intel"/>
              </a:defRPr>
            </a:lvl1pPr>
          </a:lstStyle>
          <a:p>
            <a:r>
              <a:rPr lang="en-US" altLang="ja-JP" dirty="0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23275"/>
          </a:xfrm>
        </p:spPr>
        <p:txBody>
          <a:bodyPr wrap="square">
            <a:spAutoFit/>
          </a:bodyPr>
          <a:lstStyle>
            <a:lvl1pPr marL="0" indent="0"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b="0" i="0" dirty="0" smtClean="0">
                <a:latin typeface="Neo Sans Intel"/>
                <a:cs typeface="Neo Sans Intel"/>
              </a:rPr>
              <a:t>Subtitle</a:t>
            </a:r>
            <a:endParaRPr lang="en-US" dirty="0" smtClean="0">
              <a:latin typeface="Verdana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1600" b="0" i="0" dirty="0" smtClean="0">
                <a:latin typeface="Neo Sans Intel"/>
                <a:cs typeface="Neo Sans Intel"/>
              </a:rPr>
              <a:t>Additional Info</a:t>
            </a:r>
            <a:endParaRPr lang="en-US" sz="1600" dirty="0" smtClean="0">
              <a:latin typeface="Verdana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0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35EC5FB-0C8E-4818-A81D-78796ABB4840}" type="slidenum">
              <a:rPr lang="en-US" sz="80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800" dirty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9586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77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9697" y="6356349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MIPT-MIPS 2018</a:t>
            </a:r>
            <a:endParaRPr lang="ru-RU" dirty="0"/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6"/>
          <a:stretch/>
        </p:blipFill>
        <p:spPr bwMode="auto">
          <a:xfrm>
            <a:off x="11013359" y="6049962"/>
            <a:ext cx="1138082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731094" y="6356350"/>
            <a:ext cx="71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CE3E0-9309-4F17-BE42-13A2CF04401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2" name="Picture 8" descr="https://encrypted-tbn0.gstatic.com/images?q=tbn:ANd9GcTmWQS6TdHj9jmNNqS5ifHrO8HB-039iLHlxlwNd8S8YUDym2FD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72" y="6090857"/>
            <a:ext cx="1391187" cy="7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mipt logo"/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29103"/>
          <a:stretch/>
        </p:blipFill>
        <p:spPr bwMode="auto">
          <a:xfrm>
            <a:off x="7432499" y="6017004"/>
            <a:ext cx="27125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Sequential Digital Circuits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Igor Smirnov</a:t>
            </a:r>
            <a:endParaRPr lang="en-US" dirty="0" smtClean="0">
              <a:latin typeface="+mj-lt"/>
            </a:endParaRPr>
          </a:p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+mj-lt"/>
              </a:rPr>
              <a:t>17 </a:t>
            </a:r>
            <a:r>
              <a:rPr lang="en-US" dirty="0" smtClean="0">
                <a:latin typeface="+mj-lt"/>
              </a:rPr>
              <a:t>October </a:t>
            </a:r>
            <a:r>
              <a:rPr lang="en-US" dirty="0" smtClean="0">
                <a:latin typeface="+mj-lt"/>
              </a:rPr>
              <a:t>2018</a:t>
            </a:r>
            <a:endParaRPr lang="en-US" dirty="0"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7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Layers of Abstraction in Computer </a:t>
            </a:r>
            <a:r>
              <a:rPr lang="en-US" dirty="0" smtClean="0"/>
              <a:t>Science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609375" y="1523094"/>
            <a:ext cx="4632576" cy="2955577"/>
            <a:chOff x="2300535" y="1039903"/>
            <a:chExt cx="4632576" cy="3257794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2300535" y="103990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Application</a:t>
              </a: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2300535" y="158668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Algorithms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2300535" y="213347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Programming Language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2300535" y="2680261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Operating System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300535" y="3227047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Instruction Set Architecture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300535" y="3773833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Microarchitecture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09375" y="4499240"/>
            <a:ext cx="4632576" cy="1467390"/>
            <a:chOff x="2300535" y="4320619"/>
            <a:chExt cx="4632576" cy="1617435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2300535" y="4320619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Gates/Register-Transfer Level (RTL)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2300535" y="4867405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Circuits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300535" y="5414190"/>
              <a:ext cx="4632576" cy="523864"/>
            </a:xfrm>
            <a:prstGeom prst="roundRect">
              <a:avLst/>
            </a:prstGeom>
            <a:solidFill>
              <a:schemeClr val="accent2">
                <a:shade val="51000"/>
                <a:satMod val="13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200" b="1" dirty="0">
                  <a:latin typeface="+mj-lt"/>
                  <a:cs typeface="Arial" pitchFamily="34" charset="0"/>
                </a:rPr>
                <a:t>Physics</a:t>
              </a:r>
            </a:p>
          </p:txBody>
        </p:sp>
      </p:grpSp>
      <p:sp>
        <p:nvSpPr>
          <p:cNvPr id="15" name="Rectangle 14"/>
          <p:cNvSpPr/>
          <p:nvPr/>
        </p:nvSpPr>
        <p:spPr bwMode="auto">
          <a:xfrm>
            <a:off x="3564551" y="1428750"/>
            <a:ext cx="4736759" cy="3053172"/>
          </a:xfrm>
          <a:prstGeom prst="rect">
            <a:avLst/>
          </a:prstGeom>
          <a:solidFill>
            <a:schemeClr val="bg1">
              <a:alpha val="9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1" y="4409583"/>
            <a:ext cx="1766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Topics of </a:t>
            </a:r>
          </a:p>
          <a:p>
            <a:pPr algn="r"/>
            <a:r>
              <a:rPr lang="en-US" sz="2000" dirty="0">
                <a:latin typeface="+mj-lt"/>
              </a:rPr>
              <a:t>this lecture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3564551" y="4983444"/>
            <a:ext cx="4736759" cy="1135417"/>
          </a:xfrm>
          <a:prstGeom prst="rect">
            <a:avLst/>
          </a:prstGeom>
          <a:solidFill>
            <a:schemeClr val="bg1">
              <a:alpha val="9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2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16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21" grpId="0" animBg="1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Refresher: Combinational Circuits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/>
            <a:r>
              <a:rPr lang="en-US" dirty="0" smtClean="0"/>
              <a:t>If the output of a function is completely defined by the current input then the function is called </a:t>
            </a:r>
            <a:r>
              <a:rPr lang="en-US" i="1" dirty="0" smtClean="0">
                <a:solidFill>
                  <a:schemeClr val="accent1"/>
                </a:solidFill>
              </a:rPr>
              <a:t>combinational</a:t>
            </a:r>
            <a:r>
              <a:rPr lang="en-US" dirty="0" smtClean="0"/>
              <a:t>:</a:t>
            </a:r>
          </a:p>
          <a:p>
            <a:pPr marL="342900" indent="-342900"/>
            <a:endParaRPr lang="en-US" dirty="0"/>
          </a:p>
          <a:p>
            <a:pPr marL="342900" indent="-342900"/>
            <a:endParaRPr lang="en-US" dirty="0" smtClean="0"/>
          </a:p>
          <a:p>
            <a:pPr marL="342900" indent="-342900"/>
            <a:r>
              <a:rPr lang="en-US" dirty="0" smtClean="0"/>
              <a:t>Combinational </a:t>
            </a:r>
            <a:r>
              <a:rPr lang="en-US" dirty="0"/>
              <a:t>circuit (scheme) is an implementation of a combinational function</a:t>
            </a:r>
          </a:p>
          <a:p>
            <a:pPr marL="342900" indent="-342900"/>
            <a:r>
              <a:rPr lang="en-US" dirty="0"/>
              <a:t>A lot of things can be implemented using combinational circuits</a:t>
            </a:r>
          </a:p>
          <a:p>
            <a:pPr marL="757238" lvl="2" indent="-342900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Just a few examples that we already know: adder, decoder, multiplexer</a:t>
            </a:r>
          </a:p>
          <a:p>
            <a:pPr marL="342900" indent="-342900"/>
            <a:r>
              <a:rPr lang="en-US" dirty="0"/>
              <a:t>But, combinational circuits have a significant </a:t>
            </a:r>
            <a:r>
              <a:rPr lang="en-US" dirty="0" smtClean="0"/>
              <a:t>limitation:</a:t>
            </a:r>
            <a:endParaRPr lang="en-US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accent1"/>
                </a:solidFill>
              </a:rPr>
              <a:t>they </a:t>
            </a:r>
            <a:r>
              <a:rPr lang="en-US" dirty="0">
                <a:solidFill>
                  <a:schemeClr val="accent1"/>
                </a:solidFill>
              </a:rPr>
              <a:t>cannot remember any information</a:t>
            </a:r>
            <a:endParaRPr lang="en-US" dirty="0">
              <a:solidFill>
                <a:schemeClr val="accent1"/>
              </a:solidFill>
              <a:cs typeface="Neo Sans Intel"/>
            </a:endParaRPr>
          </a:p>
          <a:p>
            <a:pPr marL="342900" indent="-342900"/>
            <a:endParaRPr lang="en-US" dirty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24677" y="2672390"/>
            <a:ext cx="3157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+mj-lt"/>
              </a:rPr>
              <a:t>Q</a:t>
            </a:r>
            <a:r>
              <a:rPr lang="en-US" sz="2000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 = F(</a:t>
            </a:r>
            <a:r>
              <a:rPr lang="en-US" sz="2800" dirty="0" err="1">
                <a:latin typeface="+mj-lt"/>
              </a:rPr>
              <a:t>x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y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z</a:t>
            </a:r>
            <a:r>
              <a:rPr lang="en-US" dirty="0" err="1">
                <a:latin typeface="+mj-lt"/>
              </a:rPr>
              <a:t>t</a:t>
            </a:r>
            <a:r>
              <a:rPr lang="en-US" sz="2800" dirty="0">
                <a:latin typeface="+mj-lt"/>
              </a:rPr>
              <a:t>, …)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3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228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Sequential Circuits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output of a function depends not only on the current input, but on the previous state, then the function is called </a:t>
            </a:r>
            <a:r>
              <a:rPr lang="en-US" i="1" dirty="0" smtClean="0">
                <a:solidFill>
                  <a:schemeClr val="accent1"/>
                </a:solidFill>
              </a:rPr>
              <a:t>sequential</a:t>
            </a:r>
          </a:p>
          <a:p>
            <a:endParaRPr lang="en-US" i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Sequential </a:t>
            </a:r>
            <a:r>
              <a:rPr lang="en-US" dirty="0"/>
              <a:t>circuit is an implementation of a sequential function</a:t>
            </a:r>
          </a:p>
          <a:p>
            <a:r>
              <a:rPr lang="en-US" dirty="0"/>
              <a:t>Their main advantage is ability to remember the previous state</a:t>
            </a:r>
          </a:p>
          <a:p>
            <a:pPr marL="690563" lvl="2" indent="-344488"/>
            <a:r>
              <a:rPr lang="en-US" dirty="0"/>
              <a:t>Any circuit with memory is a sequential circuit</a:t>
            </a:r>
          </a:p>
          <a:p>
            <a:pPr marL="342900" lvl="1" indent="-342900">
              <a:spcBef>
                <a:spcPct val="75000"/>
              </a:spcBef>
            </a:pPr>
            <a:r>
              <a:rPr lang="en-US" b="1" dirty="0"/>
              <a:t>Sequential circuits are able to store information</a:t>
            </a:r>
          </a:p>
          <a:p>
            <a:pPr marL="690563" lvl="2" indent="-344488"/>
            <a:endParaRPr lang="en-US" dirty="0"/>
          </a:p>
          <a:p>
            <a:pPr marL="342900" indent="-342900"/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1110" y="2911434"/>
            <a:ext cx="3629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61922"/>
                </a:solidFill>
                <a:latin typeface="+mj-lt"/>
              </a:rPr>
              <a:t>Q</a:t>
            </a:r>
            <a:r>
              <a:rPr lang="en-US" dirty="0" err="1">
                <a:solidFill>
                  <a:srgbClr val="061922"/>
                </a:solidFill>
                <a:latin typeface="+mj-lt"/>
              </a:rPr>
              <a:t>t</a:t>
            </a:r>
            <a:r>
              <a:rPr lang="en-US" dirty="0">
                <a:solidFill>
                  <a:srgbClr val="061922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= F(</a:t>
            </a:r>
            <a:r>
              <a:rPr lang="en-US" sz="2400" dirty="0" err="1">
                <a:latin typeface="+mj-lt"/>
              </a:rPr>
              <a:t>x</a:t>
            </a:r>
            <a:r>
              <a:rPr lang="en-US" sz="1600" dirty="0" err="1">
                <a:latin typeface="+mj-lt"/>
              </a:rPr>
              <a:t>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y</a:t>
            </a:r>
            <a:r>
              <a:rPr lang="en-US" sz="1600" dirty="0" err="1">
                <a:latin typeface="+mj-lt"/>
              </a:rPr>
              <a:t>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z</a:t>
            </a:r>
            <a:r>
              <a:rPr lang="en-US" sz="1600" dirty="0" err="1">
                <a:latin typeface="+mj-lt"/>
              </a:rPr>
              <a:t>t</a:t>
            </a:r>
            <a:r>
              <a:rPr lang="en-US" sz="2400" dirty="0">
                <a:latin typeface="+mj-lt"/>
              </a:rPr>
              <a:t>, …, 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Q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57698" y="2961388"/>
            <a:ext cx="297180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2400" dirty="0">
                <a:solidFill>
                  <a:schemeClr val="accent1"/>
                </a:solidFill>
                <a:latin typeface="+mj-lt"/>
              </a:rPr>
              <a:t>F(x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, y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, z</a:t>
            </a:r>
            <a:r>
              <a:rPr lang="en-US" sz="1600" dirty="0">
                <a:solidFill>
                  <a:schemeClr val="accent1"/>
                </a:solidFill>
                <a:latin typeface="+mj-lt"/>
              </a:rPr>
              <a:t>t-1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, …, 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Q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)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76757" y="2919562"/>
            <a:ext cx="32207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7030A0"/>
                </a:solidFill>
                <a:latin typeface="+mj-lt"/>
              </a:rPr>
              <a:t>F(x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, y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, z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t-2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, …,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Q</a:t>
            </a:r>
            <a:r>
              <a:rPr lang="en-US" sz="1600" dirty="0">
                <a:solidFill>
                  <a:srgbClr val="00B050"/>
                </a:solidFill>
                <a:latin typeface="+mj-lt"/>
              </a:rPr>
              <a:t>t-3</a:t>
            </a:r>
            <a:r>
              <a:rPr lang="en-US" sz="2400" dirty="0">
                <a:solidFill>
                  <a:srgbClr val="7030A0"/>
                </a:solidFill>
                <a:latin typeface="+mj-lt"/>
              </a:rPr>
              <a:t>)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)</a:t>
            </a:r>
            <a:r>
              <a:rPr lang="en-US" sz="2400" dirty="0">
                <a:latin typeface="+mj-lt"/>
              </a:rPr>
              <a:t>)</a:t>
            </a:r>
          </a:p>
        </p:txBody>
      </p:sp>
      <p:grpSp>
        <p:nvGrpSpPr>
          <p:cNvPr id="9" name="Group 8" hidden="1"/>
          <p:cNvGrpSpPr/>
          <p:nvPr/>
        </p:nvGrpSpPr>
        <p:grpSpPr>
          <a:xfrm>
            <a:off x="2204720" y="2907242"/>
            <a:ext cx="8006080" cy="536998"/>
            <a:chOff x="680720" y="2907242"/>
            <a:chExt cx="8006080" cy="536998"/>
          </a:xfrm>
        </p:grpSpPr>
        <p:sp>
          <p:nvSpPr>
            <p:cNvPr id="8" name="Rectangle 7"/>
            <p:cNvSpPr/>
            <p:nvPr/>
          </p:nvSpPr>
          <p:spPr bwMode="auto">
            <a:xfrm>
              <a:off x="680720" y="2907242"/>
              <a:ext cx="8006080" cy="536998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73790" y="2907242"/>
              <a:ext cx="3629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61922"/>
                  </a:solidFill>
                  <a:latin typeface="Neo Sans Intel" pitchFamily="34" charset="0"/>
                </a:rPr>
                <a:t>Q</a:t>
              </a:r>
              <a:r>
                <a:rPr lang="en-US" dirty="0" err="1">
                  <a:solidFill>
                    <a:srgbClr val="061922"/>
                  </a:solidFill>
                  <a:latin typeface="Neo Sans Intel" pitchFamily="34" charset="0"/>
                </a:rPr>
                <a:t>t</a:t>
              </a:r>
              <a:r>
                <a:rPr lang="en-US" dirty="0">
                  <a:solidFill>
                    <a:srgbClr val="061922"/>
                  </a:solidFill>
                  <a:latin typeface="Neo Sans Intel" pitchFamily="34" charset="0"/>
                </a:rPr>
                <a:t> </a:t>
              </a:r>
              <a:r>
                <a:rPr lang="en-US" sz="2400" dirty="0">
                  <a:latin typeface="Neo Sans Intel" pitchFamily="34" charset="0"/>
                </a:rPr>
                <a:t>= F(</a:t>
              </a:r>
              <a:r>
                <a:rPr lang="en-US" sz="2400" dirty="0" err="1">
                  <a:latin typeface="Neo Sans Intel" pitchFamily="34" charset="0"/>
                </a:rPr>
                <a:t>x</a:t>
              </a:r>
              <a:r>
                <a:rPr lang="en-US" sz="1600" dirty="0" err="1">
                  <a:latin typeface="Neo Sans Intel" pitchFamily="34" charset="0"/>
                </a:rPr>
                <a:t>t</a:t>
              </a:r>
              <a:r>
                <a:rPr lang="en-US" sz="2400" dirty="0">
                  <a:latin typeface="Neo Sans Intel" pitchFamily="34" charset="0"/>
                </a:rPr>
                <a:t>, </a:t>
              </a:r>
              <a:r>
                <a:rPr lang="en-US" sz="2400" dirty="0" err="1">
                  <a:latin typeface="Neo Sans Intel" pitchFamily="34" charset="0"/>
                </a:rPr>
                <a:t>y</a:t>
              </a:r>
              <a:r>
                <a:rPr lang="en-US" sz="1600" dirty="0" err="1">
                  <a:latin typeface="Neo Sans Intel" pitchFamily="34" charset="0"/>
                </a:rPr>
                <a:t>t</a:t>
              </a:r>
              <a:r>
                <a:rPr lang="en-US" sz="2400" dirty="0">
                  <a:latin typeface="Neo Sans Intel" pitchFamily="34" charset="0"/>
                </a:rPr>
                <a:t>, </a:t>
              </a:r>
              <a:r>
                <a:rPr lang="en-US" sz="2400" dirty="0" err="1">
                  <a:latin typeface="Neo Sans Intel" pitchFamily="34" charset="0"/>
                </a:rPr>
                <a:t>z</a:t>
              </a:r>
              <a:r>
                <a:rPr lang="en-US" sz="1600" dirty="0" err="1">
                  <a:latin typeface="Neo Sans Intel" pitchFamily="34" charset="0"/>
                </a:rPr>
                <a:t>t</a:t>
              </a:r>
              <a:r>
                <a:rPr lang="en-US" sz="2400" dirty="0">
                  <a:latin typeface="Neo Sans Intel" pitchFamily="34" charset="0"/>
                </a:rPr>
                <a:t>, …, </a:t>
              </a:r>
              <a:r>
                <a:rPr lang="en-US" sz="2400" dirty="0">
                  <a:solidFill>
                    <a:schemeClr val="accent1"/>
                  </a:solidFill>
                  <a:latin typeface="Neo Sans Intel" pitchFamily="34" charset="0"/>
                </a:rPr>
                <a:t>Q</a:t>
              </a:r>
              <a:r>
                <a:rPr lang="en-US" sz="1600" dirty="0">
                  <a:solidFill>
                    <a:schemeClr val="accent1"/>
                  </a:solidFill>
                  <a:latin typeface="Neo Sans Intel" pitchFamily="34" charset="0"/>
                </a:rPr>
                <a:t>t-1</a:t>
              </a:r>
              <a:r>
                <a:rPr lang="en-US" sz="2400" dirty="0">
                  <a:latin typeface="Neo Sans Intel" pitchFamily="34" charset="0"/>
                </a:rPr>
                <a:t>)</a:t>
              </a:r>
            </a:p>
          </p:txBody>
        </p:sp>
      </p:grp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003108" y="3034656"/>
            <a:ext cx="7872412" cy="292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1" hangingPunct="1">
              <a:spcBef>
                <a:spcPct val="75000"/>
              </a:spcBef>
              <a:buFont typeface="Arial" pitchFamily="34" charset="0"/>
              <a:buChar char="•"/>
              <a:defRPr sz="2400" b="0" i="1">
                <a:solidFill>
                  <a:schemeClr val="accent1"/>
                </a:solidFill>
                <a:latin typeface="Neo Sans Intel"/>
                <a:cs typeface="Neo Sans Intel"/>
              </a:defRPr>
            </a:lvl1pPr>
            <a:lvl2pPr marL="185738" indent="-184150" eaLnBrk="1" hangingPunct="1">
              <a:spcBef>
                <a:spcPct val="40000"/>
              </a:spcBef>
              <a:buClr>
                <a:schemeClr val="tx1"/>
              </a:buClr>
              <a:buFont typeface="Times" pitchFamily="18" charset="0"/>
              <a:buChar char="•"/>
              <a:defRPr sz="2200" b="0" i="0">
                <a:latin typeface="Neo Sans Intel"/>
                <a:cs typeface="Neo Sans Intel"/>
              </a:defRPr>
            </a:lvl2pPr>
            <a:lvl3pPr marL="414338" indent="-227013" eaLnBrk="1" hangingPunct="1">
              <a:spcBef>
                <a:spcPct val="20000"/>
              </a:spcBef>
              <a:buClr>
                <a:schemeClr val="bg2"/>
              </a:buClr>
              <a:buFont typeface="Neo Sans Intel" pitchFamily="34" charset="0"/>
              <a:buChar char="–"/>
              <a:defRPr sz="2000" b="0" i="0">
                <a:latin typeface="Neo Sans Intel"/>
                <a:cs typeface="Neo Sans Intel"/>
              </a:defRPr>
            </a:lvl3pPr>
            <a:lvl4pPr marL="568325" indent="-152400" eaLnBrk="1" hangingPunct="1">
              <a:spcBef>
                <a:spcPct val="20000"/>
              </a:spcBef>
              <a:buClr>
                <a:schemeClr val="bg2"/>
              </a:buClr>
              <a:buFont typeface="Neo Sans Intel" pitchFamily="34" charset="0"/>
              <a:buChar char="–"/>
              <a:defRPr sz="1800" b="0" i="0">
                <a:latin typeface="Neo Sans Intel"/>
                <a:cs typeface="Neo Sans Intel"/>
              </a:defRPr>
            </a:lvl4pPr>
            <a:lvl5pPr marL="762000" indent="-192088" eaLnBrk="1" hangingPunct="1">
              <a:spcBef>
                <a:spcPct val="20000"/>
              </a:spcBef>
              <a:buClr>
                <a:schemeClr val="bg2"/>
              </a:buClr>
              <a:buChar char="–"/>
              <a:defRPr sz="1800" b="0" i="0">
                <a:latin typeface="Neo Sans Intel"/>
                <a:cs typeface="Neo Sans Intel"/>
              </a:defRPr>
            </a:lvl5pPr>
            <a:lvl6pPr marL="12192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6pPr>
            <a:lvl7pPr marL="16764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7pPr>
            <a:lvl8pPr marL="21336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8pPr>
            <a:lvl9pPr marL="2590800" indent="-1920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600">
                <a:latin typeface="+mn-lt"/>
                <a:cs typeface="+mn-cs"/>
              </a:defRPr>
            </a:lvl9pPr>
          </a:lstStyle>
          <a:p>
            <a:pPr marL="690563" lvl="2" indent="-344488">
              <a:buFont typeface="Arial" pitchFamily="34" charset="0"/>
              <a:buChar char="•"/>
            </a:pPr>
            <a:endParaRPr lang="en-US" dirty="0">
              <a:latin typeface="+mj-lt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4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26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  <p:bldP spid="6" grpId="0" animBg="1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Refresher: Timing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667287" cy="4128707"/>
              </a:xfrm>
            </p:spPr>
            <p:txBody>
              <a:bodyPr/>
              <a:lstStyle/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Capacities are not charged or discharged immediately:</a:t>
                </a: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Time of charge or discharge can be calculated:</a:t>
                </a:r>
                <a:r>
                  <a:rPr lang="en-US" dirty="0"/>
                  <a:t/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𝑅𝐶</m:t>
                    </m:r>
                  </m:oMath>
                </a14:m>
                <a:endParaRPr lang="en-US" dirty="0" smtClean="0"/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It is a source of voltage delays in circuits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667287" cy="4128707"/>
              </a:xfrm>
              <a:blipFill rotWithShape="0">
                <a:blip r:embed="rId2"/>
                <a:stretch>
                  <a:fillRect l="-1647" t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42898" y="1199201"/>
            <a:ext cx="2434211" cy="4755131"/>
            <a:chOff x="6075947" y="1046890"/>
            <a:chExt cx="2434211" cy="4755131"/>
          </a:xfrm>
        </p:grpSpPr>
        <p:grpSp>
          <p:nvGrpSpPr>
            <p:cNvPr id="5" name="Group 4"/>
            <p:cNvGrpSpPr/>
            <p:nvPr/>
          </p:nvGrpSpPr>
          <p:grpSpPr>
            <a:xfrm>
              <a:off x="6075947" y="1046890"/>
              <a:ext cx="2434211" cy="2855578"/>
              <a:chOff x="3159127" y="1046890"/>
              <a:chExt cx="2434211" cy="2855578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3159127" y="1651790"/>
                <a:ext cx="1048613" cy="931001"/>
                <a:chOff x="442800" y="4539259"/>
                <a:chExt cx="1272245" cy="1129551"/>
              </a:xfrm>
            </p:grpSpPr>
            <p:grpSp>
              <p:nvGrpSpPr>
                <p:cNvPr id="54" name="Group 53"/>
                <p:cNvGrpSpPr/>
                <p:nvPr/>
              </p:nvGrpSpPr>
              <p:grpSpPr>
                <a:xfrm>
                  <a:off x="442800" y="4539259"/>
                  <a:ext cx="1272245" cy="1129551"/>
                  <a:chOff x="7475515" y="3544048"/>
                  <a:chExt cx="1272245" cy="1129551"/>
                </a:xfrm>
              </p:grpSpPr>
              <p:cxnSp>
                <p:nvCxnSpPr>
                  <p:cNvPr id="56" name="Straight Connector 55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7" name="Straight Connector 56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8" name="Straight Connector 57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9" name="Straight Connector 58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0" name="Straight Connector 59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1" name="Straight Connector 60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62" name="Straight Connector 61"/>
                  <p:cNvCxnSpPr/>
                  <p:nvPr/>
                </p:nvCxnSpPr>
                <p:spPr bwMode="auto">
                  <a:xfrm flipH="1">
                    <a:off x="7475515" y="4108824"/>
                    <a:ext cx="1028404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55" name="Oval 54"/>
                <p:cNvSpPr>
                  <a:spLocks noChangeAspect="1"/>
                </p:cNvSpPr>
                <p:nvPr/>
              </p:nvSpPr>
              <p:spPr bwMode="auto">
                <a:xfrm>
                  <a:off x="1330011" y="5033441"/>
                  <a:ext cx="141194" cy="141194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4599566" y="1046890"/>
                <a:ext cx="4523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latin typeface="+mj-lt"/>
                  </a:rPr>
                  <a:t>V</a:t>
                </a:r>
                <a:r>
                  <a:rPr lang="en-US" sz="1400" dirty="0" err="1">
                    <a:latin typeface="+mj-lt"/>
                  </a:rPr>
                  <a:t>cc</a:t>
                </a:r>
                <a:endParaRPr lang="en-US" sz="1400" dirty="0">
                  <a:latin typeface="+mj-lt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4814671" y="2575172"/>
                <a:ext cx="0" cy="970668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>
                <a:off x="4207740" y="2573067"/>
                <a:ext cx="122548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38" name="Group 37"/>
              <p:cNvGrpSpPr/>
              <p:nvPr/>
            </p:nvGrpSpPr>
            <p:grpSpPr>
              <a:xfrm>
                <a:off x="4805660" y="3545843"/>
                <a:ext cx="787678" cy="356625"/>
                <a:chOff x="8083195" y="4696726"/>
                <a:chExt cx="1294084" cy="43268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 bwMode="auto">
                <a:xfrm>
                  <a:off x="8083195" y="4696726"/>
                  <a:ext cx="790443" cy="0"/>
                </a:xfrm>
                <a:prstGeom prst="straightConnector1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arrow"/>
                </a:ln>
                <a:effectLst/>
              </p:spPr>
            </p:cxnSp>
            <p:sp>
              <p:nvSpPr>
                <p:cNvPr id="53" name="TextBox 52"/>
                <p:cNvSpPr txBox="1"/>
                <p:nvPr/>
              </p:nvSpPr>
              <p:spPr>
                <a:xfrm>
                  <a:off x="8094194" y="4718651"/>
                  <a:ext cx="1283085" cy="4107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+mj-lt"/>
                    </a:rPr>
                    <a:t>Output</a:t>
                  </a:r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4921910" y="1651790"/>
                <a:ext cx="511313" cy="931001"/>
                <a:chOff x="1094687" y="4539259"/>
                <a:chExt cx="620358" cy="1129551"/>
              </a:xfrm>
            </p:grpSpPr>
            <p:grpSp>
              <p:nvGrpSpPr>
                <p:cNvPr id="43" name="Group 42"/>
                <p:cNvGrpSpPr/>
                <p:nvPr/>
              </p:nvGrpSpPr>
              <p:grpSpPr>
                <a:xfrm>
                  <a:off x="1094687" y="4539259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45" name="Straight Connector 44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6" name="Straight Connector 45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7" name="Straight Connector 46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8" name="Straight Connector 47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49" name="Straight Connector 48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0" name="Straight Connector 49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51" name="Straight Connector 50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44" name="Oval 43"/>
                <p:cNvSpPr>
                  <a:spLocks noChangeAspect="1"/>
                </p:cNvSpPr>
                <p:nvPr/>
              </p:nvSpPr>
              <p:spPr bwMode="auto">
                <a:xfrm>
                  <a:off x="1330011" y="5033441"/>
                  <a:ext cx="141194" cy="141194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b="1">
                    <a:latin typeface="+mj-lt"/>
                    <a:cs typeface="Arial" pitchFamily="34" charset="0"/>
                  </a:endParaRPr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4633048" y="1935610"/>
                <a:ext cx="2888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ru-RU" sz="1600" dirty="0">
                    <a:latin typeface="+mj-lt"/>
                  </a:rPr>
                  <a:t>1</a:t>
                </a:r>
                <a:endParaRPr lang="en-US" sz="1600" dirty="0">
                  <a:latin typeface="+mj-lt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 bwMode="auto">
              <a:xfrm>
                <a:off x="4201930" y="1657886"/>
                <a:ext cx="122548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4814670" y="1368535"/>
                <a:ext cx="1" cy="300109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6" name="Group 5"/>
            <p:cNvGrpSpPr/>
            <p:nvPr/>
          </p:nvGrpSpPr>
          <p:grpSpPr>
            <a:xfrm>
              <a:off x="6948522" y="3549486"/>
              <a:ext cx="879350" cy="2252535"/>
              <a:chOff x="895458" y="3614968"/>
              <a:chExt cx="879350" cy="2252535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169032" y="4854741"/>
                <a:ext cx="605776" cy="1012762"/>
                <a:chOff x="7185543" y="4644563"/>
                <a:chExt cx="734965" cy="1228748"/>
              </a:xfrm>
            </p:grpSpPr>
            <p:grpSp>
              <p:nvGrpSpPr>
                <p:cNvPr id="19" name="Group 18"/>
                <p:cNvGrpSpPr/>
                <p:nvPr/>
              </p:nvGrpSpPr>
              <p:grpSpPr>
                <a:xfrm>
                  <a:off x="7185543" y="4644563"/>
                  <a:ext cx="620358" cy="1129551"/>
                  <a:chOff x="8127402" y="3544048"/>
                  <a:chExt cx="620358" cy="1129551"/>
                </a:xfrm>
              </p:grpSpPr>
              <p:cxnSp>
                <p:nvCxnSpPr>
                  <p:cNvPr id="25" name="Straight Connector 24"/>
                  <p:cNvCxnSpPr/>
                  <p:nvPr/>
                </p:nvCxnSpPr>
                <p:spPr bwMode="auto">
                  <a:xfrm>
                    <a:off x="8606118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6" name="Straight Connector 25"/>
                  <p:cNvCxnSpPr/>
                  <p:nvPr/>
                </p:nvCxnSpPr>
                <p:spPr bwMode="auto">
                  <a:xfrm>
                    <a:off x="8606118" y="3920565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7" name="Straight Connector 26"/>
                  <p:cNvCxnSpPr/>
                  <p:nvPr/>
                </p:nvCxnSpPr>
                <p:spPr bwMode="auto">
                  <a:xfrm>
                    <a:off x="8606118" y="4297082"/>
                    <a:ext cx="141642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8" name="Straight Connector 27"/>
                  <p:cNvCxnSpPr/>
                  <p:nvPr/>
                </p:nvCxnSpPr>
                <p:spPr bwMode="auto">
                  <a:xfrm>
                    <a:off x="8747760" y="3544048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9" name="Straight Connector 28"/>
                  <p:cNvCxnSpPr/>
                  <p:nvPr/>
                </p:nvCxnSpPr>
                <p:spPr bwMode="auto">
                  <a:xfrm>
                    <a:off x="8747760" y="4297082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30" name="Straight Connector 29"/>
                  <p:cNvCxnSpPr/>
                  <p:nvPr/>
                </p:nvCxnSpPr>
                <p:spPr bwMode="auto">
                  <a:xfrm>
                    <a:off x="8503920" y="3920564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31" name="Straight Connector 30"/>
                  <p:cNvCxnSpPr/>
                  <p:nvPr/>
                </p:nvCxnSpPr>
                <p:spPr bwMode="auto">
                  <a:xfrm rot="5400000">
                    <a:off x="8315661" y="3920565"/>
                    <a:ext cx="0" cy="376517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grpSp>
              <p:nvGrpSpPr>
                <p:cNvPr id="20" name="Group 19"/>
                <p:cNvGrpSpPr/>
                <p:nvPr/>
              </p:nvGrpSpPr>
              <p:grpSpPr>
                <a:xfrm>
                  <a:off x="7695718" y="5766631"/>
                  <a:ext cx="224790" cy="106680"/>
                  <a:chOff x="3539490" y="4938999"/>
                  <a:chExt cx="224790" cy="106680"/>
                </a:xfrm>
              </p:grpSpPr>
              <p:cxnSp>
                <p:nvCxnSpPr>
                  <p:cNvPr id="22" name="Straight Connector 21"/>
                  <p:cNvCxnSpPr/>
                  <p:nvPr/>
                </p:nvCxnSpPr>
                <p:spPr bwMode="auto">
                  <a:xfrm>
                    <a:off x="3539490" y="4938999"/>
                    <a:ext cx="224790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3" name="Straight Connector 22"/>
                  <p:cNvCxnSpPr/>
                  <p:nvPr/>
                </p:nvCxnSpPr>
                <p:spPr bwMode="auto">
                  <a:xfrm>
                    <a:off x="3583152" y="4992339"/>
                    <a:ext cx="13746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  <p:cxnSp>
                <p:nvCxnSpPr>
                  <p:cNvPr id="24" name="Straight Connector 23"/>
                  <p:cNvCxnSpPr/>
                  <p:nvPr/>
                </p:nvCxnSpPr>
                <p:spPr bwMode="auto">
                  <a:xfrm>
                    <a:off x="3630055" y="5045679"/>
                    <a:ext cx="4366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</p:cxn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7431599" y="5446065"/>
                  <a:ext cx="350465" cy="4107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1"/>
                      </a:solidFill>
                      <a:latin typeface="+mj-lt"/>
                      <a:cs typeface="Consolas" pitchFamily="49" charset="0"/>
                    </a:rPr>
                    <a:t>0</a:t>
                  </a: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1167645" y="3614968"/>
                <a:ext cx="511315" cy="1245503"/>
                <a:chOff x="8127402" y="3162474"/>
                <a:chExt cx="620358" cy="1511125"/>
              </a:xfrm>
            </p:grpSpPr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8606118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3" name="Straight Connector 12"/>
                <p:cNvCxnSpPr/>
                <p:nvPr/>
              </p:nvCxnSpPr>
              <p:spPr bwMode="auto">
                <a:xfrm>
                  <a:off x="8606118" y="3920565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8606118" y="4297082"/>
                  <a:ext cx="14164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>
                  <a:off x="8747760" y="3162474"/>
                  <a:ext cx="0" cy="758092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" name="Straight Connector 15"/>
                <p:cNvCxnSpPr/>
                <p:nvPr/>
              </p:nvCxnSpPr>
              <p:spPr bwMode="auto">
                <a:xfrm>
                  <a:off x="8747760" y="4297082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" name="Straight Connector 16"/>
                <p:cNvCxnSpPr/>
                <p:nvPr/>
              </p:nvCxnSpPr>
              <p:spPr bwMode="auto">
                <a:xfrm>
                  <a:off x="8503920" y="3920564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8" name="Straight Connector 17"/>
                <p:cNvCxnSpPr/>
                <p:nvPr/>
              </p:nvCxnSpPr>
              <p:spPr bwMode="auto">
                <a:xfrm rot="5400000">
                  <a:off x="8315661" y="3920565"/>
                  <a:ext cx="0" cy="376517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9" name="Group 8"/>
              <p:cNvGrpSpPr/>
              <p:nvPr/>
            </p:nvGrpSpPr>
            <p:grpSpPr>
              <a:xfrm>
                <a:off x="895458" y="4231678"/>
                <a:ext cx="288862" cy="1229533"/>
                <a:chOff x="6326646" y="2986836"/>
                <a:chExt cx="615600" cy="1478631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6326648" y="2986836"/>
                  <a:ext cx="615598" cy="4071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600" dirty="0">
                      <a:latin typeface="+mj-lt"/>
                    </a:rPr>
                    <a:t>1</a:t>
                  </a:r>
                  <a:endParaRPr lang="en-US" sz="1600" dirty="0">
                    <a:latin typeface="+mj-lt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326646" y="4058323"/>
                  <a:ext cx="615599" cy="4071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600" dirty="0">
                      <a:latin typeface="+mj-lt"/>
                    </a:rPr>
                    <a:t>1</a:t>
                  </a:r>
                  <a:endParaRPr lang="en-US" sz="1600" dirty="0">
                    <a:latin typeface="+mj-lt"/>
                  </a:endParaRPr>
                </a:p>
              </p:txBody>
            </p:sp>
          </p:grpSp>
        </p:grpSp>
      </p:grpSp>
      <p:grpSp>
        <p:nvGrpSpPr>
          <p:cNvPr id="77" name="Group 76"/>
          <p:cNvGrpSpPr/>
          <p:nvPr/>
        </p:nvGrpSpPr>
        <p:grpSpPr>
          <a:xfrm>
            <a:off x="8487277" y="1605237"/>
            <a:ext cx="1509327" cy="771042"/>
            <a:chOff x="6220326" y="1452927"/>
            <a:chExt cx="1509327" cy="771042"/>
          </a:xfrm>
        </p:grpSpPr>
        <p:grpSp>
          <p:nvGrpSpPr>
            <p:cNvPr id="67" name="Group 66"/>
            <p:cNvGrpSpPr/>
            <p:nvPr/>
          </p:nvGrpSpPr>
          <p:grpSpPr>
            <a:xfrm>
              <a:off x="6544081" y="1668644"/>
              <a:ext cx="310343" cy="72191"/>
              <a:chOff x="6652030" y="2728234"/>
              <a:chExt cx="310343" cy="72191"/>
            </a:xfrm>
          </p:grpSpPr>
          <p:cxnSp>
            <p:nvCxnSpPr>
              <p:cNvPr id="63" name="Straight Connector 62"/>
              <p:cNvCxnSpPr/>
              <p:nvPr/>
            </p:nvCxnSpPr>
            <p:spPr bwMode="auto">
              <a:xfrm rot="5400000">
                <a:off x="6807206" y="2573067"/>
                <a:ext cx="0" cy="310334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64" name="Straight Connector 63"/>
              <p:cNvCxnSpPr/>
              <p:nvPr/>
            </p:nvCxnSpPr>
            <p:spPr bwMode="auto">
              <a:xfrm rot="5400000">
                <a:off x="6807197" y="2645258"/>
                <a:ext cx="0" cy="310334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cxnSp>
          <p:nvCxnSpPr>
            <p:cNvPr id="69" name="Straight Connector 68"/>
            <p:cNvCxnSpPr/>
            <p:nvPr/>
          </p:nvCxnSpPr>
          <p:spPr bwMode="auto">
            <a:xfrm flipV="1">
              <a:off x="6699248" y="1740835"/>
              <a:ext cx="0" cy="376456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flipV="1">
              <a:off x="6699248" y="1452928"/>
              <a:ext cx="0" cy="198862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>
              <a:off x="6699248" y="1452927"/>
              <a:ext cx="1030405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75" name="Rectangle 74"/>
            <p:cNvSpPr/>
            <p:nvPr/>
          </p:nvSpPr>
          <p:spPr bwMode="auto">
            <a:xfrm>
              <a:off x="6220326" y="2010611"/>
              <a:ext cx="323755" cy="213358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8096883" y="2062225"/>
            <a:ext cx="304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0</a:t>
            </a:r>
            <a:endParaRPr lang="ru-RU" dirty="0" err="1"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598991" y="1537755"/>
            <a:ext cx="478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eo Sans Intel" pitchFamily="34" charset="0"/>
              </a:rPr>
              <a:t>+</a:t>
            </a:r>
            <a:br>
              <a:rPr lang="en-US" dirty="0">
                <a:latin typeface="Neo Sans Intel" pitchFamily="34" charset="0"/>
              </a:rPr>
            </a:br>
            <a:r>
              <a:rPr lang="en-US" dirty="0">
                <a:latin typeface="Neo Sans Intel" pitchFamily="34" charset="0"/>
              </a:rPr>
              <a:t>−</a:t>
            </a:r>
            <a:endParaRPr lang="ru-RU" dirty="0" err="1">
              <a:latin typeface="Neo Sans Intel" pitchFamily="34" charset="0"/>
            </a:endParaRPr>
          </a:p>
        </p:txBody>
      </p:sp>
      <p:sp>
        <p:nvSpPr>
          <p:cNvPr id="34" name="Date Placeholder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89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8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 bwMode="auto">
          <a:xfrm>
            <a:off x="1524001" y="4322786"/>
            <a:ext cx="6030093" cy="20399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7836"/>
          </a:xfrm>
        </p:spPr>
        <p:txBody>
          <a:bodyPr anchor="ctr">
            <a:normAutofit fontScale="90000"/>
          </a:bodyPr>
          <a:lstStyle/>
          <a:p>
            <a:r>
              <a:rPr lang="en-US" dirty="0" smtClean="0"/>
              <a:t>SR Latch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048095"/>
              </p:ext>
            </p:extLst>
          </p:nvPr>
        </p:nvGraphicFramePr>
        <p:xfrm>
          <a:off x="8792032" y="1921476"/>
          <a:ext cx="1782501" cy="167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44"/>
                <a:gridCol w="406553"/>
                <a:gridCol w="560041"/>
                <a:gridCol w="428263"/>
              </a:tblGrid>
              <a:tr h="3377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Q</a:t>
                      </a:r>
                      <a:r>
                        <a:rPr lang="en-US" sz="1400" dirty="0" smtClean="0"/>
                        <a:t>t-1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>
                          <a:latin typeface="Consolas" pitchFamily="49" charset="0"/>
                          <a:cs typeface="Consolas" pitchFamily="49" charset="0"/>
                        </a:rPr>
                        <a:t> 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>
                          <a:latin typeface="Consolas" pitchFamily="49" charset="0"/>
                          <a:cs typeface="Consolas" pitchFamily="49" charset="0"/>
                        </a:rPr>
                        <a:t> 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 smtClean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619052"/>
              </p:ext>
            </p:extLst>
          </p:nvPr>
        </p:nvGraphicFramePr>
        <p:xfrm>
          <a:off x="6336355" y="4739568"/>
          <a:ext cx="94659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387"/>
                <a:gridCol w="268723"/>
                <a:gridCol w="415487"/>
              </a:tblGrid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out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2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2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2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70627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62" name="Group 61"/>
          <p:cNvGrpSpPr/>
          <p:nvPr/>
        </p:nvGrpSpPr>
        <p:grpSpPr>
          <a:xfrm>
            <a:off x="2319646" y="2009998"/>
            <a:ext cx="1913448" cy="1193030"/>
            <a:chOff x="795646" y="1425683"/>
            <a:chExt cx="1913448" cy="1193030"/>
          </a:xfrm>
        </p:grpSpPr>
        <p:grpSp>
          <p:nvGrpSpPr>
            <p:cNvPr id="18" name="Group 17"/>
            <p:cNvGrpSpPr/>
            <p:nvPr/>
          </p:nvGrpSpPr>
          <p:grpSpPr>
            <a:xfrm>
              <a:off x="1642064" y="1582946"/>
              <a:ext cx="408925" cy="406400"/>
              <a:chOff x="1704573" y="3867638"/>
              <a:chExt cx="408925" cy="406400"/>
            </a:xfrm>
          </p:grpSpPr>
          <p:sp>
            <p:nvSpPr>
              <p:cNvPr id="193" name="Isosceles Triangle 192"/>
              <p:cNvSpPr/>
              <p:nvPr/>
            </p:nvSpPr>
            <p:spPr bwMode="auto">
              <a:xfrm rot="5400000">
                <a:off x="1676546" y="3895665"/>
                <a:ext cx="406400" cy="350345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 bwMode="auto">
              <a:xfrm>
                <a:off x="1979103" y="4003639"/>
                <a:ext cx="134395" cy="134395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grpSp>
          <p:nvGrpSpPr>
            <p:cNvPr id="196" name="Group 195"/>
            <p:cNvGrpSpPr/>
            <p:nvPr/>
          </p:nvGrpSpPr>
          <p:grpSpPr>
            <a:xfrm rot="10800000">
              <a:off x="1636048" y="2212313"/>
              <a:ext cx="408925" cy="406400"/>
              <a:chOff x="1704573" y="3867638"/>
              <a:chExt cx="408925" cy="406400"/>
            </a:xfrm>
          </p:grpSpPr>
          <p:sp>
            <p:nvSpPr>
              <p:cNvPr id="201" name="Isosceles Triangle 200"/>
              <p:cNvSpPr/>
              <p:nvPr/>
            </p:nvSpPr>
            <p:spPr bwMode="auto">
              <a:xfrm rot="5400000">
                <a:off x="1676546" y="3895665"/>
                <a:ext cx="406400" cy="350345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 bwMode="auto">
              <a:xfrm>
                <a:off x="1979103" y="4003639"/>
                <a:ext cx="134395" cy="134395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7" name="Elbow Connector 26"/>
            <p:cNvCxnSpPr>
              <a:stCxn id="194" idx="6"/>
              <a:endCxn id="201" idx="3"/>
            </p:cNvCxnSpPr>
            <p:nvPr/>
          </p:nvCxnSpPr>
          <p:spPr bwMode="auto">
            <a:xfrm flipH="1">
              <a:off x="2044973" y="1786145"/>
              <a:ext cx="6016" cy="629369"/>
            </a:xfrm>
            <a:prstGeom prst="bentConnector3">
              <a:avLst>
                <a:gd name="adj1" fmla="val -4165741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Elbow Connector 30"/>
            <p:cNvCxnSpPr>
              <a:stCxn id="193" idx="3"/>
              <a:endCxn id="203" idx="6"/>
            </p:cNvCxnSpPr>
            <p:nvPr/>
          </p:nvCxnSpPr>
          <p:spPr bwMode="auto">
            <a:xfrm rot="10800000" flipV="1">
              <a:off x="1636049" y="1786146"/>
              <a:ext cx="6017" cy="629368"/>
            </a:xfrm>
            <a:prstGeom prst="bentConnector3">
              <a:avLst>
                <a:gd name="adj1" fmla="val 4265049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/>
            <p:cNvCxnSpPr>
              <a:stCxn id="194" idx="6"/>
            </p:cNvCxnSpPr>
            <p:nvPr/>
          </p:nvCxnSpPr>
          <p:spPr bwMode="auto">
            <a:xfrm>
              <a:off x="2050989" y="1786145"/>
              <a:ext cx="556550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7" name="TextBox 236"/>
            <p:cNvSpPr txBox="1"/>
            <p:nvPr/>
          </p:nvSpPr>
          <p:spPr>
            <a:xfrm>
              <a:off x="2368936" y="1425683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Q</a:t>
              </a:r>
            </a:p>
          </p:txBody>
        </p:sp>
        <p:cxnSp>
          <p:nvCxnSpPr>
            <p:cNvPr id="239" name="Straight Connector 238"/>
            <p:cNvCxnSpPr>
              <a:stCxn id="203" idx="6"/>
            </p:cNvCxnSpPr>
            <p:nvPr/>
          </p:nvCxnSpPr>
          <p:spPr bwMode="auto">
            <a:xfrm flipH="1">
              <a:off x="1059155" y="2415514"/>
              <a:ext cx="57689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4" name="TextBox 203"/>
            <p:cNvSpPr txBox="1"/>
            <p:nvPr/>
          </p:nvSpPr>
          <p:spPr>
            <a:xfrm>
              <a:off x="795646" y="202764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!Q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188754" y="4582411"/>
            <a:ext cx="1859645" cy="670923"/>
            <a:chOff x="664753" y="4496685"/>
            <a:chExt cx="1859645" cy="670923"/>
          </a:xfrm>
        </p:grpSpPr>
        <p:grpSp>
          <p:nvGrpSpPr>
            <p:cNvPr id="246" name="Group 245"/>
            <p:cNvGrpSpPr/>
            <p:nvPr/>
          </p:nvGrpSpPr>
          <p:grpSpPr>
            <a:xfrm>
              <a:off x="954302" y="4553063"/>
              <a:ext cx="1326777" cy="604184"/>
              <a:chOff x="3433482" y="3708155"/>
              <a:chExt cx="1326777" cy="604184"/>
            </a:xfrm>
          </p:grpSpPr>
          <p:sp>
            <p:nvSpPr>
              <p:cNvPr id="205" name="Oval 204"/>
              <p:cNvSpPr/>
              <p:nvPr/>
            </p:nvSpPr>
            <p:spPr bwMode="auto">
              <a:xfrm>
                <a:off x="4305407" y="3941380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06" name="Flowchart: Delay 18"/>
              <p:cNvSpPr/>
              <p:nvPr/>
            </p:nvSpPr>
            <p:spPr bwMode="auto">
              <a:xfrm flipH="1">
                <a:off x="3839265" y="3708155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 bwMode="auto">
              <a:xfrm flipH="1">
                <a:off x="3433482" y="386763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3433482" y="415084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10" name="Straight Connector 209"/>
              <p:cNvCxnSpPr/>
              <p:nvPr/>
            </p:nvCxnSpPr>
            <p:spPr bwMode="auto">
              <a:xfrm flipH="1">
                <a:off x="4443142" y="4010247"/>
                <a:ext cx="317117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5" name="TextBox 244"/>
            <p:cNvSpPr txBox="1"/>
            <p:nvPr/>
          </p:nvSpPr>
          <p:spPr>
            <a:xfrm>
              <a:off x="664753" y="45048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x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664753" y="4798276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y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2009513" y="4496685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207686" y="5630839"/>
            <a:ext cx="1859645" cy="549192"/>
            <a:chOff x="683685" y="5545114"/>
            <a:chExt cx="1859645" cy="549192"/>
          </a:xfrm>
        </p:grpSpPr>
        <p:grpSp>
          <p:nvGrpSpPr>
            <p:cNvPr id="221" name="Group 220"/>
            <p:cNvGrpSpPr/>
            <p:nvPr/>
          </p:nvGrpSpPr>
          <p:grpSpPr>
            <a:xfrm>
              <a:off x="1452587" y="5687906"/>
              <a:ext cx="408925" cy="406400"/>
              <a:chOff x="1704573" y="3867638"/>
              <a:chExt cx="408925" cy="406400"/>
            </a:xfrm>
          </p:grpSpPr>
          <p:sp>
            <p:nvSpPr>
              <p:cNvPr id="222" name="Isosceles Triangle 221"/>
              <p:cNvSpPr/>
              <p:nvPr/>
            </p:nvSpPr>
            <p:spPr bwMode="auto">
              <a:xfrm rot="5400000">
                <a:off x="1676546" y="3895665"/>
                <a:ext cx="406400" cy="350345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 bwMode="auto">
              <a:xfrm>
                <a:off x="1979103" y="4003639"/>
                <a:ext cx="134395" cy="134395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47" name="Straight Connector 246"/>
            <p:cNvCxnSpPr/>
            <p:nvPr/>
          </p:nvCxnSpPr>
          <p:spPr bwMode="auto">
            <a:xfrm flipH="1">
              <a:off x="959528" y="5898725"/>
              <a:ext cx="493059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sp>
          <p:nvSpPr>
            <p:cNvPr id="248" name="TextBox 247"/>
            <p:cNvSpPr txBox="1"/>
            <p:nvPr/>
          </p:nvSpPr>
          <p:spPr>
            <a:xfrm>
              <a:off x="683685" y="5715668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y</a:t>
              </a:r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2028445" y="5545114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  <p:cxnSp>
          <p:nvCxnSpPr>
            <p:cNvPr id="250" name="Straight Connector 249"/>
            <p:cNvCxnSpPr/>
            <p:nvPr/>
          </p:nvCxnSpPr>
          <p:spPr bwMode="auto">
            <a:xfrm flipH="1">
              <a:off x="1869886" y="5891105"/>
              <a:ext cx="317117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1" name="TextBox 250"/>
          <p:cNvSpPr txBox="1"/>
          <p:nvPr/>
        </p:nvSpPr>
        <p:spPr>
          <a:xfrm rot="5400000">
            <a:off x="2959232" y="5121501"/>
            <a:ext cx="23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cs typeface="Calibri"/>
              </a:rPr>
              <a:t>≡</a:t>
            </a:r>
            <a:endParaRPr lang="en-US" sz="3600" dirty="0">
              <a:latin typeface="+mj-lt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4313389" y="4601458"/>
            <a:ext cx="1859645" cy="670923"/>
            <a:chOff x="2789388" y="4515732"/>
            <a:chExt cx="1859645" cy="670923"/>
          </a:xfrm>
        </p:grpSpPr>
        <p:grpSp>
          <p:nvGrpSpPr>
            <p:cNvPr id="252" name="Group 251"/>
            <p:cNvGrpSpPr/>
            <p:nvPr/>
          </p:nvGrpSpPr>
          <p:grpSpPr>
            <a:xfrm>
              <a:off x="3078937" y="4572110"/>
              <a:ext cx="1326777" cy="604184"/>
              <a:chOff x="3433482" y="3708155"/>
              <a:chExt cx="1326777" cy="604184"/>
            </a:xfrm>
          </p:grpSpPr>
          <p:sp>
            <p:nvSpPr>
              <p:cNvPr id="253" name="Oval 252"/>
              <p:cNvSpPr/>
              <p:nvPr/>
            </p:nvSpPr>
            <p:spPr bwMode="auto">
              <a:xfrm>
                <a:off x="4305407" y="3941380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54" name="Flowchart: Delay 18"/>
              <p:cNvSpPr/>
              <p:nvPr/>
            </p:nvSpPr>
            <p:spPr bwMode="auto">
              <a:xfrm flipH="1">
                <a:off x="3839265" y="3708155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255" name="Straight Connector 254"/>
              <p:cNvCxnSpPr/>
              <p:nvPr/>
            </p:nvCxnSpPr>
            <p:spPr bwMode="auto">
              <a:xfrm flipH="1">
                <a:off x="3433482" y="386763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56" name="Straight Connector 255"/>
              <p:cNvCxnSpPr/>
              <p:nvPr/>
            </p:nvCxnSpPr>
            <p:spPr bwMode="auto">
              <a:xfrm flipH="1">
                <a:off x="3433482" y="4150847"/>
                <a:ext cx="493059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  <a:effectLst/>
            </p:spPr>
          </p:cxnSp>
          <p:cxnSp>
            <p:nvCxnSpPr>
              <p:cNvPr id="257" name="Straight Connector 256"/>
              <p:cNvCxnSpPr/>
              <p:nvPr/>
            </p:nvCxnSpPr>
            <p:spPr bwMode="auto">
              <a:xfrm flipH="1">
                <a:off x="4443142" y="4010247"/>
                <a:ext cx="317117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60" name="TextBox 259"/>
            <p:cNvSpPr txBox="1"/>
            <p:nvPr/>
          </p:nvSpPr>
          <p:spPr>
            <a:xfrm>
              <a:off x="2789388" y="4523917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x</a:t>
              </a: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2789388" y="4817323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y</a:t>
              </a: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4134148" y="4515732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786647" y="5318039"/>
            <a:ext cx="910140" cy="700667"/>
            <a:chOff x="3262647" y="5232313"/>
            <a:chExt cx="910140" cy="700667"/>
          </a:xfrm>
        </p:grpSpPr>
        <p:sp>
          <p:nvSpPr>
            <p:cNvPr id="244" name="TextBox 243"/>
            <p:cNvSpPr txBox="1"/>
            <p:nvPr/>
          </p:nvSpPr>
          <p:spPr>
            <a:xfrm>
              <a:off x="3262647" y="5532870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1"/>
                  </a:solidFill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63" name="TextBox 262"/>
            <p:cNvSpPr txBox="1"/>
            <p:nvPr/>
          </p:nvSpPr>
          <p:spPr>
            <a:xfrm rot="5400000">
              <a:off x="3579723" y="5025987"/>
              <a:ext cx="233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+mj-lt"/>
                  <a:cs typeface="Calibri"/>
                </a:rPr>
                <a:t>≡</a:t>
              </a:r>
              <a:endParaRPr lang="en-US" sz="3600" dirty="0">
                <a:latin typeface="+mj-lt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3657902" y="5563648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out</a:t>
              </a:r>
            </a:p>
          </p:txBody>
        </p:sp>
        <p:cxnSp>
          <p:nvCxnSpPr>
            <p:cNvPr id="266" name="Straight Connector 265"/>
            <p:cNvCxnSpPr/>
            <p:nvPr/>
          </p:nvCxnSpPr>
          <p:spPr bwMode="auto">
            <a:xfrm flipH="1">
              <a:off x="3499343" y="5909639"/>
              <a:ext cx="317117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63"/>
          <p:cNvGrpSpPr/>
          <p:nvPr/>
        </p:nvGrpSpPr>
        <p:grpSpPr>
          <a:xfrm>
            <a:off x="5125148" y="1712541"/>
            <a:ext cx="2253249" cy="1963216"/>
            <a:chOff x="3601147" y="1450966"/>
            <a:chExt cx="2253249" cy="1963216"/>
          </a:xfrm>
        </p:grpSpPr>
        <p:grpSp>
          <p:nvGrpSpPr>
            <p:cNvPr id="32" name="Group 31"/>
            <p:cNvGrpSpPr/>
            <p:nvPr/>
          </p:nvGrpSpPr>
          <p:grpSpPr>
            <a:xfrm>
              <a:off x="4506668" y="1668728"/>
              <a:ext cx="603876" cy="604184"/>
              <a:chOff x="1220315" y="3970921"/>
              <a:chExt cx="603876" cy="604184"/>
            </a:xfrm>
          </p:grpSpPr>
          <p:sp>
            <p:nvSpPr>
              <p:cNvPr id="268" name="Oval 267"/>
              <p:cNvSpPr/>
              <p:nvPr/>
            </p:nvSpPr>
            <p:spPr bwMode="auto">
              <a:xfrm>
                <a:off x="1686457" y="4204146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9" name="Flowchart: Delay 18"/>
              <p:cNvSpPr/>
              <p:nvPr/>
            </p:nvSpPr>
            <p:spPr bwMode="auto">
              <a:xfrm flipH="1">
                <a:off x="1220315" y="3970921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 rot="10800000">
              <a:off x="4441549" y="2599377"/>
              <a:ext cx="603876" cy="604184"/>
              <a:chOff x="1220315" y="4880169"/>
              <a:chExt cx="603876" cy="604184"/>
            </a:xfrm>
          </p:grpSpPr>
          <p:sp>
            <p:nvSpPr>
              <p:cNvPr id="270" name="Oval 269"/>
              <p:cNvSpPr/>
              <p:nvPr/>
            </p:nvSpPr>
            <p:spPr bwMode="auto">
              <a:xfrm>
                <a:off x="1686457" y="5113394"/>
                <a:ext cx="137734" cy="137734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ru-RU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71" name="Flowchart: Delay 18"/>
              <p:cNvSpPr/>
              <p:nvPr/>
            </p:nvSpPr>
            <p:spPr bwMode="auto">
              <a:xfrm flipH="1">
                <a:off x="1220315" y="4880169"/>
                <a:ext cx="466142" cy="604184"/>
              </a:xfrm>
              <a:custGeom>
                <a:avLst/>
                <a:gdLst>
                  <a:gd name="connsiteX0" fmla="*/ 1667 w 10000"/>
                  <a:gd name="connsiteY0" fmla="*/ 0 h 10000"/>
                  <a:gd name="connsiteX1" fmla="*/ 10000 w 10000"/>
                  <a:gd name="connsiteY1" fmla="*/ 0 h 10000"/>
                  <a:gd name="connsiteX2" fmla="*/ 8333 w 10000"/>
                  <a:gd name="connsiteY2" fmla="*/ 5000 h 10000"/>
                  <a:gd name="connsiteX3" fmla="*/ 10000 w 10000"/>
                  <a:gd name="connsiteY3" fmla="*/ 10000 h 10000"/>
                  <a:gd name="connsiteX4" fmla="*/ 1667 w 10000"/>
                  <a:gd name="connsiteY4" fmla="*/ 10000 h 10000"/>
                  <a:gd name="connsiteX5" fmla="*/ 0 w 10000"/>
                  <a:gd name="connsiteY5" fmla="*/ 5000 h 10000"/>
                  <a:gd name="connsiteX6" fmla="*/ 1667 w 10000"/>
                  <a:gd name="connsiteY6" fmla="*/ 0 h 10000"/>
                  <a:gd name="connsiteX0" fmla="*/ 3276 w 10041"/>
                  <a:gd name="connsiteY0" fmla="*/ 0 h 10023"/>
                  <a:gd name="connsiteX1" fmla="*/ 10041 w 10041"/>
                  <a:gd name="connsiteY1" fmla="*/ 23 h 10023"/>
                  <a:gd name="connsiteX2" fmla="*/ 8374 w 10041"/>
                  <a:gd name="connsiteY2" fmla="*/ 5023 h 10023"/>
                  <a:gd name="connsiteX3" fmla="*/ 10041 w 10041"/>
                  <a:gd name="connsiteY3" fmla="*/ 10023 h 10023"/>
                  <a:gd name="connsiteX4" fmla="*/ 1708 w 10041"/>
                  <a:gd name="connsiteY4" fmla="*/ 10023 h 10023"/>
                  <a:gd name="connsiteX5" fmla="*/ 41 w 10041"/>
                  <a:gd name="connsiteY5" fmla="*/ 5023 h 10023"/>
                  <a:gd name="connsiteX6" fmla="*/ 3276 w 10041"/>
                  <a:gd name="connsiteY6" fmla="*/ 0 h 10023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8335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3237 w 10002"/>
                  <a:gd name="connsiteY0" fmla="*/ 0 h 10070"/>
                  <a:gd name="connsiteX1" fmla="*/ 10002 w 10002"/>
                  <a:gd name="connsiteY1" fmla="*/ 23 h 10070"/>
                  <a:gd name="connsiteX2" fmla="*/ 7439 w 10002"/>
                  <a:gd name="connsiteY2" fmla="*/ 5023 h 10070"/>
                  <a:gd name="connsiteX3" fmla="*/ 10002 w 10002"/>
                  <a:gd name="connsiteY3" fmla="*/ 10023 h 10070"/>
                  <a:gd name="connsiteX4" fmla="*/ 3656 w 10002"/>
                  <a:gd name="connsiteY4" fmla="*/ 10070 h 10070"/>
                  <a:gd name="connsiteX5" fmla="*/ 2 w 10002"/>
                  <a:gd name="connsiteY5" fmla="*/ 5023 h 10070"/>
                  <a:gd name="connsiteX6" fmla="*/ 3237 w 10002"/>
                  <a:gd name="connsiteY6" fmla="*/ 0 h 10070"/>
                  <a:gd name="connsiteX0" fmla="*/ 2761 w 9526"/>
                  <a:gd name="connsiteY0" fmla="*/ 0 h 10070"/>
                  <a:gd name="connsiteX1" fmla="*/ 9526 w 9526"/>
                  <a:gd name="connsiteY1" fmla="*/ 23 h 10070"/>
                  <a:gd name="connsiteX2" fmla="*/ 6963 w 9526"/>
                  <a:gd name="connsiteY2" fmla="*/ 5023 h 10070"/>
                  <a:gd name="connsiteX3" fmla="*/ 9526 w 9526"/>
                  <a:gd name="connsiteY3" fmla="*/ 10023 h 10070"/>
                  <a:gd name="connsiteX4" fmla="*/ 3180 w 9526"/>
                  <a:gd name="connsiteY4" fmla="*/ 10070 h 10070"/>
                  <a:gd name="connsiteX5" fmla="*/ 2 w 9526"/>
                  <a:gd name="connsiteY5" fmla="*/ 5023 h 10070"/>
                  <a:gd name="connsiteX6" fmla="*/ 2761 w 9526"/>
                  <a:gd name="connsiteY6" fmla="*/ 0 h 10070"/>
                  <a:gd name="connsiteX0" fmla="*/ 2898 w 10000"/>
                  <a:gd name="connsiteY0" fmla="*/ 0 h 10000"/>
                  <a:gd name="connsiteX1" fmla="*/ 10000 w 10000"/>
                  <a:gd name="connsiteY1" fmla="*/ 23 h 10000"/>
                  <a:gd name="connsiteX2" fmla="*/ 7309 w 10000"/>
                  <a:gd name="connsiteY2" fmla="*/ 4988 h 10000"/>
                  <a:gd name="connsiteX3" fmla="*/ 10000 w 10000"/>
                  <a:gd name="connsiteY3" fmla="*/ 9953 h 10000"/>
                  <a:gd name="connsiteX4" fmla="*/ 3338 w 10000"/>
                  <a:gd name="connsiteY4" fmla="*/ 10000 h 10000"/>
                  <a:gd name="connsiteX5" fmla="*/ 2 w 10000"/>
                  <a:gd name="connsiteY5" fmla="*/ 4988 h 10000"/>
                  <a:gd name="connsiteX6" fmla="*/ 2898 w 10000"/>
                  <a:gd name="connsiteY6" fmla="*/ 0 h 10000"/>
                  <a:gd name="connsiteX0" fmla="*/ 4522 w 10008"/>
                  <a:gd name="connsiteY0" fmla="*/ 0 h 10000"/>
                  <a:gd name="connsiteX1" fmla="*/ 10008 w 10008"/>
                  <a:gd name="connsiteY1" fmla="*/ 23 h 10000"/>
                  <a:gd name="connsiteX2" fmla="*/ 7317 w 10008"/>
                  <a:gd name="connsiteY2" fmla="*/ 4988 h 10000"/>
                  <a:gd name="connsiteX3" fmla="*/ 10008 w 10008"/>
                  <a:gd name="connsiteY3" fmla="*/ 9953 h 10000"/>
                  <a:gd name="connsiteX4" fmla="*/ 3346 w 10008"/>
                  <a:gd name="connsiteY4" fmla="*/ 10000 h 10000"/>
                  <a:gd name="connsiteX5" fmla="*/ 10 w 10008"/>
                  <a:gd name="connsiteY5" fmla="*/ 4988 h 10000"/>
                  <a:gd name="connsiteX6" fmla="*/ 4522 w 10008"/>
                  <a:gd name="connsiteY6" fmla="*/ 0 h 10000"/>
                  <a:gd name="connsiteX0" fmla="*/ 4518 w 10004"/>
                  <a:gd name="connsiteY0" fmla="*/ 0 h 10000"/>
                  <a:gd name="connsiteX1" fmla="*/ 10004 w 10004"/>
                  <a:gd name="connsiteY1" fmla="*/ 23 h 10000"/>
                  <a:gd name="connsiteX2" fmla="*/ 7313 w 10004"/>
                  <a:gd name="connsiteY2" fmla="*/ 4988 h 10000"/>
                  <a:gd name="connsiteX3" fmla="*/ 10004 w 10004"/>
                  <a:gd name="connsiteY3" fmla="*/ 9953 h 10000"/>
                  <a:gd name="connsiteX4" fmla="*/ 5516 w 10004"/>
                  <a:gd name="connsiteY4" fmla="*/ 10000 h 10000"/>
                  <a:gd name="connsiteX5" fmla="*/ 6 w 10004"/>
                  <a:gd name="connsiteY5" fmla="*/ 4988 h 10000"/>
                  <a:gd name="connsiteX6" fmla="*/ 4518 w 10004"/>
                  <a:gd name="connsiteY6" fmla="*/ 0 h 10000"/>
                  <a:gd name="connsiteX0" fmla="*/ 4530 w 10016"/>
                  <a:gd name="connsiteY0" fmla="*/ 0 h 10047"/>
                  <a:gd name="connsiteX1" fmla="*/ 10016 w 10016"/>
                  <a:gd name="connsiteY1" fmla="*/ 23 h 10047"/>
                  <a:gd name="connsiteX2" fmla="*/ 7325 w 10016"/>
                  <a:gd name="connsiteY2" fmla="*/ 4988 h 10047"/>
                  <a:gd name="connsiteX3" fmla="*/ 10016 w 10016"/>
                  <a:gd name="connsiteY3" fmla="*/ 9953 h 10047"/>
                  <a:gd name="connsiteX4" fmla="*/ 6439 w 10016"/>
                  <a:gd name="connsiteY4" fmla="*/ 10047 h 10047"/>
                  <a:gd name="connsiteX5" fmla="*/ 18 w 10016"/>
                  <a:gd name="connsiteY5" fmla="*/ 4988 h 10047"/>
                  <a:gd name="connsiteX6" fmla="*/ 4530 w 10016"/>
                  <a:gd name="connsiteY6" fmla="*/ 0 h 10047"/>
                  <a:gd name="connsiteX0" fmla="*/ 5602 w 10001"/>
                  <a:gd name="connsiteY0" fmla="*/ 0 h 10024"/>
                  <a:gd name="connsiteX1" fmla="*/ 10001 w 10001"/>
                  <a:gd name="connsiteY1" fmla="*/ 0 h 10024"/>
                  <a:gd name="connsiteX2" fmla="*/ 7310 w 10001"/>
                  <a:gd name="connsiteY2" fmla="*/ 4965 h 10024"/>
                  <a:gd name="connsiteX3" fmla="*/ 10001 w 10001"/>
                  <a:gd name="connsiteY3" fmla="*/ 9930 h 10024"/>
                  <a:gd name="connsiteX4" fmla="*/ 6424 w 10001"/>
                  <a:gd name="connsiteY4" fmla="*/ 10024 h 10024"/>
                  <a:gd name="connsiteX5" fmla="*/ 3 w 10001"/>
                  <a:gd name="connsiteY5" fmla="*/ 4965 h 10024"/>
                  <a:gd name="connsiteX6" fmla="*/ 5602 w 10001"/>
                  <a:gd name="connsiteY6" fmla="*/ 0 h 10024"/>
                  <a:gd name="connsiteX0" fmla="*/ 6158 w 9999"/>
                  <a:gd name="connsiteY0" fmla="*/ 0 h 10024"/>
                  <a:gd name="connsiteX1" fmla="*/ 9999 w 9999"/>
                  <a:gd name="connsiteY1" fmla="*/ 0 h 10024"/>
                  <a:gd name="connsiteX2" fmla="*/ 7308 w 9999"/>
                  <a:gd name="connsiteY2" fmla="*/ 4965 h 10024"/>
                  <a:gd name="connsiteX3" fmla="*/ 9999 w 9999"/>
                  <a:gd name="connsiteY3" fmla="*/ 9930 h 10024"/>
                  <a:gd name="connsiteX4" fmla="*/ 6422 w 9999"/>
                  <a:gd name="connsiteY4" fmla="*/ 10024 h 10024"/>
                  <a:gd name="connsiteX5" fmla="*/ 1 w 9999"/>
                  <a:gd name="connsiteY5" fmla="*/ 4965 h 10024"/>
                  <a:gd name="connsiteX6" fmla="*/ 6158 w 9999"/>
                  <a:gd name="connsiteY6" fmla="*/ 0 h 10024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6159 w 10000"/>
                  <a:gd name="connsiteY0" fmla="*/ 0 h 10000"/>
                  <a:gd name="connsiteX1" fmla="*/ 10000 w 10000"/>
                  <a:gd name="connsiteY1" fmla="*/ 0 h 10000"/>
                  <a:gd name="connsiteX2" fmla="*/ 7309 w 10000"/>
                  <a:gd name="connsiteY2" fmla="*/ 4953 h 10000"/>
                  <a:gd name="connsiteX3" fmla="*/ 10000 w 10000"/>
                  <a:gd name="connsiteY3" fmla="*/ 9906 h 10000"/>
                  <a:gd name="connsiteX4" fmla="*/ 6423 w 10000"/>
                  <a:gd name="connsiteY4" fmla="*/ 10000 h 10000"/>
                  <a:gd name="connsiteX5" fmla="*/ 1 w 10000"/>
                  <a:gd name="connsiteY5" fmla="*/ 4953 h 10000"/>
                  <a:gd name="connsiteX6" fmla="*/ 6159 w 10000"/>
                  <a:gd name="connsiteY6" fmla="*/ 0 h 10000"/>
                  <a:gd name="connsiteX0" fmla="*/ 5924 w 9765"/>
                  <a:gd name="connsiteY0" fmla="*/ 0 h 10000"/>
                  <a:gd name="connsiteX1" fmla="*/ 9765 w 9765"/>
                  <a:gd name="connsiteY1" fmla="*/ 0 h 10000"/>
                  <a:gd name="connsiteX2" fmla="*/ 7074 w 9765"/>
                  <a:gd name="connsiteY2" fmla="*/ 4953 h 10000"/>
                  <a:gd name="connsiteX3" fmla="*/ 9765 w 9765"/>
                  <a:gd name="connsiteY3" fmla="*/ 9906 h 10000"/>
                  <a:gd name="connsiteX4" fmla="*/ 6188 w 9765"/>
                  <a:gd name="connsiteY4" fmla="*/ 10000 h 10000"/>
                  <a:gd name="connsiteX5" fmla="*/ 1 w 9765"/>
                  <a:gd name="connsiteY5" fmla="*/ 4953 h 10000"/>
                  <a:gd name="connsiteX6" fmla="*/ 5924 w 9765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65" h="10000">
                    <a:moveTo>
                      <a:pt x="5924" y="0"/>
                    </a:moveTo>
                    <a:lnTo>
                      <a:pt x="9765" y="0"/>
                    </a:lnTo>
                    <a:cubicBezTo>
                      <a:pt x="8827" y="232"/>
                      <a:pt x="7074" y="2218"/>
                      <a:pt x="7074" y="4953"/>
                    </a:cubicBezTo>
                    <a:cubicBezTo>
                      <a:pt x="7074" y="7689"/>
                      <a:pt x="8769" y="9558"/>
                      <a:pt x="9765" y="9906"/>
                    </a:cubicBezTo>
                    <a:lnTo>
                      <a:pt x="6188" y="10000"/>
                    </a:lnTo>
                    <a:cubicBezTo>
                      <a:pt x="2576" y="10046"/>
                      <a:pt x="45" y="6620"/>
                      <a:pt x="1" y="4953"/>
                    </a:cubicBezTo>
                    <a:cubicBezTo>
                      <a:pt x="-43" y="3286"/>
                      <a:pt x="1755" y="0"/>
                      <a:pt x="5924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</p:grpSp>
        <p:cxnSp>
          <p:nvCxnSpPr>
            <p:cNvPr id="272" name="Straight Connector 271"/>
            <p:cNvCxnSpPr/>
            <p:nvPr/>
          </p:nvCxnSpPr>
          <p:spPr bwMode="auto">
            <a:xfrm>
              <a:off x="5110544" y="1975755"/>
              <a:ext cx="556550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3" name="TextBox 272"/>
            <p:cNvSpPr txBox="1"/>
            <p:nvPr/>
          </p:nvSpPr>
          <p:spPr>
            <a:xfrm>
              <a:off x="5414460" y="16101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Q</a:t>
              </a:r>
            </a:p>
          </p:txBody>
        </p:sp>
        <p:cxnSp>
          <p:nvCxnSpPr>
            <p:cNvPr id="38" name="Elbow Connector 37"/>
            <p:cNvCxnSpPr/>
            <p:nvPr/>
          </p:nvCxnSpPr>
          <p:spPr bwMode="auto">
            <a:xfrm rot="5400000" flipH="1" flipV="1">
              <a:off x="4794392" y="2129929"/>
              <a:ext cx="802704" cy="484488"/>
            </a:xfrm>
            <a:prstGeom prst="bentConnector3">
              <a:avLst>
                <a:gd name="adj1" fmla="val -1262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274" name="Straight Connector 273"/>
            <p:cNvCxnSpPr/>
            <p:nvPr/>
          </p:nvCxnSpPr>
          <p:spPr bwMode="auto">
            <a:xfrm flipH="1">
              <a:off x="3864656" y="2910036"/>
              <a:ext cx="57689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5" name="TextBox 274"/>
            <p:cNvSpPr txBox="1"/>
            <p:nvPr/>
          </p:nvSpPr>
          <p:spPr>
            <a:xfrm>
              <a:off x="3601147" y="252216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!Q</a:t>
              </a:r>
            </a:p>
          </p:txBody>
        </p:sp>
        <p:cxnSp>
          <p:nvCxnSpPr>
            <p:cNvPr id="47" name="Elbow Connector 46"/>
            <p:cNvCxnSpPr/>
            <p:nvPr/>
          </p:nvCxnSpPr>
          <p:spPr bwMode="auto">
            <a:xfrm rot="5400000">
              <a:off x="4012478" y="2314525"/>
              <a:ext cx="764000" cy="409887"/>
            </a:xfrm>
            <a:prstGeom prst="bentConnector3">
              <a:avLst>
                <a:gd name="adj1" fmla="val 131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3891451" y="1855756"/>
              <a:ext cx="71559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76" name="Straight Connector 275"/>
            <p:cNvCxnSpPr/>
            <p:nvPr/>
          </p:nvCxnSpPr>
          <p:spPr bwMode="auto">
            <a:xfrm>
              <a:off x="4939819" y="3044850"/>
              <a:ext cx="71559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sp>
          <p:nvSpPr>
            <p:cNvPr id="277" name="TextBox 276"/>
            <p:cNvSpPr txBox="1"/>
            <p:nvPr/>
          </p:nvSpPr>
          <p:spPr>
            <a:xfrm>
              <a:off x="3625546" y="1450966"/>
              <a:ext cx="658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reset</a:t>
              </a: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5388819" y="3044850"/>
              <a:ext cx="4655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set</a:t>
              </a:r>
            </a:p>
          </p:txBody>
        </p:sp>
      </p:grpSp>
      <p:sp>
        <p:nvSpPr>
          <p:cNvPr id="279" name="TextBox 278"/>
          <p:cNvSpPr txBox="1"/>
          <p:nvPr/>
        </p:nvSpPr>
        <p:spPr>
          <a:xfrm>
            <a:off x="5062926" y="2067987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7215531" y="3017276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5062926" y="2077030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7211148" y="2168757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3" name="TextBox 282"/>
          <p:cNvSpPr txBox="1"/>
          <p:nvPr/>
        </p:nvSpPr>
        <p:spPr>
          <a:xfrm>
            <a:off x="5063610" y="3166094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7228363" y="3002454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285" name="TextBox 284"/>
          <p:cNvSpPr txBox="1"/>
          <p:nvPr/>
        </p:nvSpPr>
        <p:spPr>
          <a:xfrm>
            <a:off x="5040021" y="3171880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7214187" y="2180190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86335" y="442131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NOR:</a:t>
            </a:r>
          </a:p>
        </p:txBody>
      </p:sp>
      <p:sp>
        <p:nvSpPr>
          <p:cNvPr id="287" name="TextBox 286"/>
          <p:cNvSpPr txBox="1"/>
          <p:nvPr/>
        </p:nvSpPr>
        <p:spPr>
          <a:xfrm>
            <a:off x="8800652" y="1539286"/>
            <a:ext cx="895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SR latch:</a:t>
            </a:r>
          </a:p>
        </p:txBody>
      </p:sp>
      <p:sp>
        <p:nvSpPr>
          <p:cNvPr id="61" name="Curved Up Arrow 60"/>
          <p:cNvSpPr/>
          <p:nvPr/>
        </p:nvSpPr>
        <p:spPr bwMode="auto">
          <a:xfrm>
            <a:off x="5812170" y="3600311"/>
            <a:ext cx="1048368" cy="453345"/>
          </a:xfrm>
          <a:prstGeom prst="curvedUpArrow">
            <a:avLst/>
          </a:prstGeom>
          <a:gradFill flip="none" rotWithShape="1">
            <a:gsLst>
              <a:gs pos="5000">
                <a:schemeClr val="accent2"/>
              </a:gs>
              <a:gs pos="95000">
                <a:schemeClr val="accent1"/>
              </a:gs>
            </a:gsLst>
            <a:lin ang="16200000" scaled="0"/>
            <a:tileRect/>
          </a:gra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38713" y="1091707"/>
            <a:ext cx="2394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+mj-lt"/>
              </a:rPr>
              <a:t>The simplest store element: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4926232" y="1088121"/>
            <a:ext cx="2289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+mj-lt"/>
              </a:rPr>
              <a:t>SR latch: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2359965" y="4386871"/>
            <a:ext cx="569572" cy="487498"/>
            <a:chOff x="835965" y="4301146"/>
            <a:chExt cx="569572" cy="487498"/>
          </a:xfrm>
        </p:grpSpPr>
        <p:sp>
          <p:nvSpPr>
            <p:cNvPr id="267" name="TextBox 266"/>
            <p:cNvSpPr txBox="1"/>
            <p:nvPr/>
          </p:nvSpPr>
          <p:spPr>
            <a:xfrm>
              <a:off x="835965" y="4301146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1"/>
                  </a:solidFill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948805" y="4636446"/>
              <a:ext cx="456732" cy="152198"/>
            </a:xfrm>
            <a:prstGeom prst="rect">
              <a:avLst/>
            </a:prstGeom>
            <a:solidFill>
              <a:schemeClr val="accent1">
                <a:alpha val="69804"/>
              </a:scheme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490118" y="4409588"/>
            <a:ext cx="564054" cy="483829"/>
            <a:chOff x="2966118" y="4323862"/>
            <a:chExt cx="564054" cy="483829"/>
          </a:xfrm>
        </p:grpSpPr>
        <p:sp>
          <p:nvSpPr>
            <p:cNvPr id="259" name="TextBox 258"/>
            <p:cNvSpPr txBox="1"/>
            <p:nvPr/>
          </p:nvSpPr>
          <p:spPr>
            <a:xfrm>
              <a:off x="2966118" y="4323862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3073440" y="4655493"/>
              <a:ext cx="456732" cy="152198"/>
            </a:xfrm>
            <a:prstGeom prst="rect">
              <a:avLst/>
            </a:prstGeom>
            <a:solidFill>
              <a:srgbClr val="FF0000">
                <a:alpha val="69804"/>
              </a:srgb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856917" y="2231440"/>
            <a:ext cx="1707408" cy="369332"/>
            <a:chOff x="6549916" y="999409"/>
            <a:chExt cx="1707408" cy="369332"/>
          </a:xfrm>
        </p:grpSpPr>
        <p:sp>
          <p:nvSpPr>
            <p:cNvPr id="71" name="TextBox 70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7917166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8856917" y="2579302"/>
            <a:ext cx="1678554" cy="369332"/>
            <a:chOff x="6549916" y="999409"/>
            <a:chExt cx="1678554" cy="369332"/>
          </a:xfrm>
        </p:grpSpPr>
        <p:sp>
          <p:nvSpPr>
            <p:cNvPr id="293" name="TextBox 292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296" name="TextBox 295"/>
            <p:cNvSpPr txBox="1"/>
            <p:nvPr/>
          </p:nvSpPr>
          <p:spPr>
            <a:xfrm>
              <a:off x="79171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297" name="Group 296"/>
          <p:cNvGrpSpPr/>
          <p:nvPr/>
        </p:nvGrpSpPr>
        <p:grpSpPr>
          <a:xfrm>
            <a:off x="8855461" y="2916719"/>
            <a:ext cx="1678554" cy="369332"/>
            <a:chOff x="6549916" y="999409"/>
            <a:chExt cx="1678554" cy="369332"/>
          </a:xfrm>
        </p:grpSpPr>
        <p:sp>
          <p:nvSpPr>
            <p:cNvPr id="298" name="TextBox 297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301" name="TextBox 300"/>
            <p:cNvSpPr txBox="1"/>
            <p:nvPr/>
          </p:nvSpPr>
          <p:spPr>
            <a:xfrm>
              <a:off x="79171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</p:grpSp>
      <p:grpSp>
        <p:nvGrpSpPr>
          <p:cNvPr id="302" name="Group 301"/>
          <p:cNvGrpSpPr/>
          <p:nvPr/>
        </p:nvGrpSpPr>
        <p:grpSpPr>
          <a:xfrm>
            <a:off x="8855461" y="3236049"/>
            <a:ext cx="1678554" cy="369332"/>
            <a:chOff x="6549916" y="999409"/>
            <a:chExt cx="1678554" cy="369332"/>
          </a:xfrm>
        </p:grpSpPr>
        <p:sp>
          <p:nvSpPr>
            <p:cNvPr id="303" name="TextBox 302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696748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7400297" y="99940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79171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  <a:cs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842106" y="1612821"/>
            <a:ext cx="2805952" cy="2624965"/>
            <a:chOff x="7055224" y="3469340"/>
            <a:chExt cx="2805952" cy="2624965"/>
          </a:xfrm>
        </p:grpSpPr>
        <p:sp>
          <p:nvSpPr>
            <p:cNvPr id="60" name="Rectangle 59"/>
            <p:cNvSpPr/>
            <p:nvPr/>
          </p:nvSpPr>
          <p:spPr bwMode="auto">
            <a:xfrm>
              <a:off x="7055224" y="3469340"/>
              <a:ext cx="2805952" cy="2624965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8759304" y="3989928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11" name="Flowchart: Delay 18"/>
            <p:cNvSpPr/>
            <p:nvPr/>
          </p:nvSpPr>
          <p:spPr bwMode="auto">
            <a:xfrm flipH="1">
              <a:off x="8293162" y="3756703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7430219" y="3907754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8070297" y="4227939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H="1">
              <a:off x="8907240" y="4058277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7123138" y="3544787"/>
              <a:ext cx="8664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reset</a:t>
              </a: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8759304" y="5181244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22" name="Flowchart: Delay 18"/>
            <p:cNvSpPr/>
            <p:nvPr/>
          </p:nvSpPr>
          <p:spPr bwMode="auto">
            <a:xfrm flipH="1">
              <a:off x="8293162" y="4948019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7430219" y="5419254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8907240" y="5249593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8077820" y="5123381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8077820" y="4833044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9149085" y="4058277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7123138" y="5054885"/>
              <a:ext cx="913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set</a:t>
              </a: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>
              <a:off x="9151607" y="4958412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8070297" y="4506056"/>
              <a:ext cx="1083831" cy="45235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8070297" y="4215719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Oval 50"/>
            <p:cNvSpPr/>
            <p:nvPr/>
          </p:nvSpPr>
          <p:spPr bwMode="auto">
            <a:xfrm>
              <a:off x="8399460" y="4618790"/>
              <a:ext cx="101267" cy="98247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+mj-lt"/>
                <a:cs typeface="Arial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 bwMode="auto">
            <a:xfrm flipH="1">
              <a:off x="8080342" y="4348615"/>
              <a:ext cx="1071265" cy="48443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8992958" y="3717394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Q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992958" y="4895747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!Q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845849" y="3620482"/>
            <a:ext cx="1675267" cy="692179"/>
            <a:chOff x="6579873" y="3477287"/>
            <a:chExt cx="1675267" cy="692179"/>
          </a:xfrm>
        </p:grpSpPr>
        <p:sp>
          <p:nvSpPr>
            <p:cNvPr id="74" name="TextBox 73"/>
            <p:cNvSpPr txBox="1"/>
            <p:nvPr/>
          </p:nvSpPr>
          <p:spPr>
            <a:xfrm>
              <a:off x="6579873" y="3800134"/>
              <a:ext cx="167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Prohibited state</a:t>
              </a:r>
            </a:p>
          </p:txBody>
        </p:sp>
        <p:cxnSp>
          <p:nvCxnSpPr>
            <p:cNvPr id="76" name="Straight Arrow Connector 75"/>
            <p:cNvCxnSpPr>
              <a:stCxn id="74" idx="0"/>
            </p:cNvCxnSpPr>
            <p:nvPr/>
          </p:nvCxnSpPr>
          <p:spPr bwMode="auto">
            <a:xfrm flipH="1" flipV="1">
              <a:off x="7007056" y="3477287"/>
              <a:ext cx="410451" cy="322847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622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251" grpId="0"/>
      <p:bldP spid="279" grpId="0" animBg="1"/>
      <p:bldP spid="280" grpId="0" animBg="1"/>
      <p:bldP spid="281" grpId="0" animBg="1"/>
      <p:bldP spid="281" grpId="1" animBg="1"/>
      <p:bldP spid="281" grpId="2" animBg="1"/>
      <p:bldP spid="282" grpId="0" animBg="1"/>
      <p:bldP spid="283" grpId="0" animBg="1"/>
      <p:bldP spid="284" grpId="0" animBg="1"/>
      <p:bldP spid="285" grpId="0" animBg="1"/>
      <p:bldP spid="286" grpId="0" animBg="1"/>
      <p:bldP spid="286" grpId="1" animBg="1"/>
      <p:bldP spid="58" grpId="0"/>
      <p:bldP spid="287" grpId="0"/>
      <p:bldP spid="61" grpId="0" animBg="1"/>
      <p:bldP spid="63" grpId="0"/>
      <p:bldP spid="288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34135" y="842437"/>
            <a:ext cx="2429206" cy="2007416"/>
            <a:chOff x="468775" y="1830131"/>
            <a:chExt cx="2429206" cy="2007416"/>
          </a:xfrm>
        </p:grpSpPr>
        <p:sp>
          <p:nvSpPr>
            <p:cNvPr id="17" name="Oval 16"/>
            <p:cNvSpPr/>
            <p:nvPr/>
          </p:nvSpPr>
          <p:spPr bwMode="auto">
            <a:xfrm>
              <a:off x="2104941" y="2275272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cs typeface="Arial" pitchFamily="34" charset="0"/>
              </a:endParaRPr>
            </a:p>
          </p:txBody>
        </p:sp>
        <p:sp>
          <p:nvSpPr>
            <p:cNvPr id="11" name="Flowchart: Delay 18"/>
            <p:cNvSpPr/>
            <p:nvPr/>
          </p:nvSpPr>
          <p:spPr bwMode="auto">
            <a:xfrm flipH="1">
              <a:off x="1638799" y="2042047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cs typeface="Arial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775856" y="2193098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1415934" y="2513283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H="1">
              <a:off x="2252877" y="2343621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468775" y="1830131"/>
              <a:ext cx="8664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reset</a:t>
              </a: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2104941" y="3466588"/>
              <a:ext cx="137734" cy="13773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cs typeface="Arial" pitchFamily="34" charset="0"/>
              </a:endParaRPr>
            </a:p>
          </p:txBody>
        </p:sp>
        <p:sp>
          <p:nvSpPr>
            <p:cNvPr id="22" name="Flowchart: Delay 18"/>
            <p:cNvSpPr/>
            <p:nvPr/>
          </p:nvSpPr>
          <p:spPr bwMode="auto">
            <a:xfrm flipH="1">
              <a:off x="1638799" y="3233363"/>
              <a:ext cx="466142" cy="60418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276 w 10041"/>
                <a:gd name="connsiteY0" fmla="*/ 0 h 10023"/>
                <a:gd name="connsiteX1" fmla="*/ 10041 w 10041"/>
                <a:gd name="connsiteY1" fmla="*/ 23 h 10023"/>
                <a:gd name="connsiteX2" fmla="*/ 8374 w 10041"/>
                <a:gd name="connsiteY2" fmla="*/ 5023 h 10023"/>
                <a:gd name="connsiteX3" fmla="*/ 10041 w 10041"/>
                <a:gd name="connsiteY3" fmla="*/ 10023 h 10023"/>
                <a:gd name="connsiteX4" fmla="*/ 1708 w 10041"/>
                <a:gd name="connsiteY4" fmla="*/ 10023 h 10023"/>
                <a:gd name="connsiteX5" fmla="*/ 41 w 10041"/>
                <a:gd name="connsiteY5" fmla="*/ 5023 h 10023"/>
                <a:gd name="connsiteX6" fmla="*/ 3276 w 10041"/>
                <a:gd name="connsiteY6" fmla="*/ 0 h 10023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8335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3237 w 10002"/>
                <a:gd name="connsiteY0" fmla="*/ 0 h 10070"/>
                <a:gd name="connsiteX1" fmla="*/ 10002 w 10002"/>
                <a:gd name="connsiteY1" fmla="*/ 23 h 10070"/>
                <a:gd name="connsiteX2" fmla="*/ 7439 w 10002"/>
                <a:gd name="connsiteY2" fmla="*/ 5023 h 10070"/>
                <a:gd name="connsiteX3" fmla="*/ 10002 w 10002"/>
                <a:gd name="connsiteY3" fmla="*/ 10023 h 10070"/>
                <a:gd name="connsiteX4" fmla="*/ 3656 w 10002"/>
                <a:gd name="connsiteY4" fmla="*/ 10070 h 10070"/>
                <a:gd name="connsiteX5" fmla="*/ 2 w 10002"/>
                <a:gd name="connsiteY5" fmla="*/ 5023 h 10070"/>
                <a:gd name="connsiteX6" fmla="*/ 3237 w 10002"/>
                <a:gd name="connsiteY6" fmla="*/ 0 h 10070"/>
                <a:gd name="connsiteX0" fmla="*/ 2761 w 9526"/>
                <a:gd name="connsiteY0" fmla="*/ 0 h 10070"/>
                <a:gd name="connsiteX1" fmla="*/ 9526 w 9526"/>
                <a:gd name="connsiteY1" fmla="*/ 23 h 10070"/>
                <a:gd name="connsiteX2" fmla="*/ 6963 w 9526"/>
                <a:gd name="connsiteY2" fmla="*/ 5023 h 10070"/>
                <a:gd name="connsiteX3" fmla="*/ 9526 w 9526"/>
                <a:gd name="connsiteY3" fmla="*/ 10023 h 10070"/>
                <a:gd name="connsiteX4" fmla="*/ 3180 w 9526"/>
                <a:gd name="connsiteY4" fmla="*/ 10070 h 10070"/>
                <a:gd name="connsiteX5" fmla="*/ 2 w 9526"/>
                <a:gd name="connsiteY5" fmla="*/ 5023 h 10070"/>
                <a:gd name="connsiteX6" fmla="*/ 2761 w 9526"/>
                <a:gd name="connsiteY6" fmla="*/ 0 h 10070"/>
                <a:gd name="connsiteX0" fmla="*/ 2898 w 10000"/>
                <a:gd name="connsiteY0" fmla="*/ 0 h 10000"/>
                <a:gd name="connsiteX1" fmla="*/ 10000 w 10000"/>
                <a:gd name="connsiteY1" fmla="*/ 23 h 10000"/>
                <a:gd name="connsiteX2" fmla="*/ 7309 w 10000"/>
                <a:gd name="connsiteY2" fmla="*/ 4988 h 10000"/>
                <a:gd name="connsiteX3" fmla="*/ 10000 w 10000"/>
                <a:gd name="connsiteY3" fmla="*/ 9953 h 10000"/>
                <a:gd name="connsiteX4" fmla="*/ 3338 w 10000"/>
                <a:gd name="connsiteY4" fmla="*/ 10000 h 10000"/>
                <a:gd name="connsiteX5" fmla="*/ 2 w 10000"/>
                <a:gd name="connsiteY5" fmla="*/ 4988 h 10000"/>
                <a:gd name="connsiteX6" fmla="*/ 2898 w 10000"/>
                <a:gd name="connsiteY6" fmla="*/ 0 h 10000"/>
                <a:gd name="connsiteX0" fmla="*/ 4522 w 10008"/>
                <a:gd name="connsiteY0" fmla="*/ 0 h 10000"/>
                <a:gd name="connsiteX1" fmla="*/ 10008 w 10008"/>
                <a:gd name="connsiteY1" fmla="*/ 23 h 10000"/>
                <a:gd name="connsiteX2" fmla="*/ 7317 w 10008"/>
                <a:gd name="connsiteY2" fmla="*/ 4988 h 10000"/>
                <a:gd name="connsiteX3" fmla="*/ 10008 w 10008"/>
                <a:gd name="connsiteY3" fmla="*/ 9953 h 10000"/>
                <a:gd name="connsiteX4" fmla="*/ 3346 w 10008"/>
                <a:gd name="connsiteY4" fmla="*/ 10000 h 10000"/>
                <a:gd name="connsiteX5" fmla="*/ 10 w 10008"/>
                <a:gd name="connsiteY5" fmla="*/ 4988 h 10000"/>
                <a:gd name="connsiteX6" fmla="*/ 4522 w 10008"/>
                <a:gd name="connsiteY6" fmla="*/ 0 h 10000"/>
                <a:gd name="connsiteX0" fmla="*/ 4518 w 10004"/>
                <a:gd name="connsiteY0" fmla="*/ 0 h 10000"/>
                <a:gd name="connsiteX1" fmla="*/ 10004 w 10004"/>
                <a:gd name="connsiteY1" fmla="*/ 23 h 10000"/>
                <a:gd name="connsiteX2" fmla="*/ 7313 w 10004"/>
                <a:gd name="connsiteY2" fmla="*/ 4988 h 10000"/>
                <a:gd name="connsiteX3" fmla="*/ 10004 w 10004"/>
                <a:gd name="connsiteY3" fmla="*/ 9953 h 10000"/>
                <a:gd name="connsiteX4" fmla="*/ 5516 w 10004"/>
                <a:gd name="connsiteY4" fmla="*/ 10000 h 10000"/>
                <a:gd name="connsiteX5" fmla="*/ 6 w 10004"/>
                <a:gd name="connsiteY5" fmla="*/ 4988 h 10000"/>
                <a:gd name="connsiteX6" fmla="*/ 4518 w 10004"/>
                <a:gd name="connsiteY6" fmla="*/ 0 h 10000"/>
                <a:gd name="connsiteX0" fmla="*/ 4530 w 10016"/>
                <a:gd name="connsiteY0" fmla="*/ 0 h 10047"/>
                <a:gd name="connsiteX1" fmla="*/ 10016 w 10016"/>
                <a:gd name="connsiteY1" fmla="*/ 23 h 10047"/>
                <a:gd name="connsiteX2" fmla="*/ 7325 w 10016"/>
                <a:gd name="connsiteY2" fmla="*/ 4988 h 10047"/>
                <a:gd name="connsiteX3" fmla="*/ 10016 w 10016"/>
                <a:gd name="connsiteY3" fmla="*/ 9953 h 10047"/>
                <a:gd name="connsiteX4" fmla="*/ 6439 w 10016"/>
                <a:gd name="connsiteY4" fmla="*/ 10047 h 10047"/>
                <a:gd name="connsiteX5" fmla="*/ 18 w 10016"/>
                <a:gd name="connsiteY5" fmla="*/ 4988 h 10047"/>
                <a:gd name="connsiteX6" fmla="*/ 4530 w 10016"/>
                <a:gd name="connsiteY6" fmla="*/ 0 h 10047"/>
                <a:gd name="connsiteX0" fmla="*/ 5602 w 10001"/>
                <a:gd name="connsiteY0" fmla="*/ 0 h 10024"/>
                <a:gd name="connsiteX1" fmla="*/ 10001 w 10001"/>
                <a:gd name="connsiteY1" fmla="*/ 0 h 10024"/>
                <a:gd name="connsiteX2" fmla="*/ 7310 w 10001"/>
                <a:gd name="connsiteY2" fmla="*/ 4965 h 10024"/>
                <a:gd name="connsiteX3" fmla="*/ 10001 w 10001"/>
                <a:gd name="connsiteY3" fmla="*/ 9930 h 10024"/>
                <a:gd name="connsiteX4" fmla="*/ 6424 w 10001"/>
                <a:gd name="connsiteY4" fmla="*/ 10024 h 10024"/>
                <a:gd name="connsiteX5" fmla="*/ 3 w 10001"/>
                <a:gd name="connsiteY5" fmla="*/ 4965 h 10024"/>
                <a:gd name="connsiteX6" fmla="*/ 5602 w 10001"/>
                <a:gd name="connsiteY6" fmla="*/ 0 h 10024"/>
                <a:gd name="connsiteX0" fmla="*/ 6158 w 9999"/>
                <a:gd name="connsiteY0" fmla="*/ 0 h 10024"/>
                <a:gd name="connsiteX1" fmla="*/ 9999 w 9999"/>
                <a:gd name="connsiteY1" fmla="*/ 0 h 10024"/>
                <a:gd name="connsiteX2" fmla="*/ 7308 w 9999"/>
                <a:gd name="connsiteY2" fmla="*/ 4965 h 10024"/>
                <a:gd name="connsiteX3" fmla="*/ 9999 w 9999"/>
                <a:gd name="connsiteY3" fmla="*/ 9930 h 10024"/>
                <a:gd name="connsiteX4" fmla="*/ 6422 w 9999"/>
                <a:gd name="connsiteY4" fmla="*/ 10024 h 10024"/>
                <a:gd name="connsiteX5" fmla="*/ 1 w 9999"/>
                <a:gd name="connsiteY5" fmla="*/ 4965 h 10024"/>
                <a:gd name="connsiteX6" fmla="*/ 6158 w 9999"/>
                <a:gd name="connsiteY6" fmla="*/ 0 h 10024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6159 w 10000"/>
                <a:gd name="connsiteY0" fmla="*/ 0 h 10000"/>
                <a:gd name="connsiteX1" fmla="*/ 10000 w 10000"/>
                <a:gd name="connsiteY1" fmla="*/ 0 h 10000"/>
                <a:gd name="connsiteX2" fmla="*/ 7309 w 10000"/>
                <a:gd name="connsiteY2" fmla="*/ 4953 h 10000"/>
                <a:gd name="connsiteX3" fmla="*/ 10000 w 10000"/>
                <a:gd name="connsiteY3" fmla="*/ 9906 h 10000"/>
                <a:gd name="connsiteX4" fmla="*/ 6423 w 10000"/>
                <a:gd name="connsiteY4" fmla="*/ 10000 h 10000"/>
                <a:gd name="connsiteX5" fmla="*/ 1 w 10000"/>
                <a:gd name="connsiteY5" fmla="*/ 4953 h 10000"/>
                <a:gd name="connsiteX6" fmla="*/ 6159 w 10000"/>
                <a:gd name="connsiteY6" fmla="*/ 0 h 10000"/>
                <a:gd name="connsiteX0" fmla="*/ 5924 w 9765"/>
                <a:gd name="connsiteY0" fmla="*/ 0 h 10000"/>
                <a:gd name="connsiteX1" fmla="*/ 9765 w 9765"/>
                <a:gd name="connsiteY1" fmla="*/ 0 h 10000"/>
                <a:gd name="connsiteX2" fmla="*/ 7074 w 9765"/>
                <a:gd name="connsiteY2" fmla="*/ 4953 h 10000"/>
                <a:gd name="connsiteX3" fmla="*/ 9765 w 9765"/>
                <a:gd name="connsiteY3" fmla="*/ 9906 h 10000"/>
                <a:gd name="connsiteX4" fmla="*/ 6188 w 9765"/>
                <a:gd name="connsiteY4" fmla="*/ 10000 h 10000"/>
                <a:gd name="connsiteX5" fmla="*/ 1 w 9765"/>
                <a:gd name="connsiteY5" fmla="*/ 4953 h 10000"/>
                <a:gd name="connsiteX6" fmla="*/ 5924 w 9765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65" h="10000">
                  <a:moveTo>
                    <a:pt x="5924" y="0"/>
                  </a:moveTo>
                  <a:lnTo>
                    <a:pt x="9765" y="0"/>
                  </a:lnTo>
                  <a:cubicBezTo>
                    <a:pt x="8827" y="232"/>
                    <a:pt x="7074" y="2218"/>
                    <a:pt x="7074" y="4953"/>
                  </a:cubicBezTo>
                  <a:cubicBezTo>
                    <a:pt x="7074" y="7689"/>
                    <a:pt x="8769" y="9558"/>
                    <a:pt x="9765" y="9906"/>
                  </a:cubicBezTo>
                  <a:lnTo>
                    <a:pt x="6188" y="10000"/>
                  </a:lnTo>
                  <a:cubicBezTo>
                    <a:pt x="2576" y="10046"/>
                    <a:pt x="45" y="6620"/>
                    <a:pt x="1" y="4953"/>
                  </a:cubicBezTo>
                  <a:cubicBezTo>
                    <a:pt x="-43" y="3286"/>
                    <a:pt x="1755" y="0"/>
                    <a:pt x="5924" y="0"/>
                  </a:cubicBez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cs typeface="Arial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775856" y="3704598"/>
              <a:ext cx="955531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2252877" y="3534937"/>
              <a:ext cx="6451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1423457" y="3408725"/>
              <a:ext cx="31545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423457" y="3118388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2494722" y="2343621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468775" y="3340229"/>
              <a:ext cx="913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set</a:t>
              </a: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>
              <a:off x="2497244" y="3243756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1415934" y="2791400"/>
              <a:ext cx="1083831" cy="452356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415934" y="2501063"/>
              <a:ext cx="2521" cy="29033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Oval 50"/>
            <p:cNvSpPr/>
            <p:nvPr/>
          </p:nvSpPr>
          <p:spPr bwMode="auto">
            <a:xfrm>
              <a:off x="1745097" y="2904134"/>
              <a:ext cx="101267" cy="98247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cs typeface="Arial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 bwMode="auto">
            <a:xfrm flipH="1">
              <a:off x="1425979" y="2633959"/>
              <a:ext cx="1071265" cy="48443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2338595" y="2002738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Q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338595" y="3181091"/>
              <a:ext cx="559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!Q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106473" y="1342778"/>
            <a:ext cx="1522301" cy="1093694"/>
            <a:chOff x="1237558" y="4455457"/>
            <a:chExt cx="2393549" cy="1093694"/>
          </a:xfrm>
        </p:grpSpPr>
        <p:sp>
          <p:nvSpPr>
            <p:cNvPr id="87" name="Rectangle 86"/>
            <p:cNvSpPr/>
            <p:nvPr/>
          </p:nvSpPr>
          <p:spPr bwMode="auto">
            <a:xfrm>
              <a:off x="1999129" y="4455457"/>
              <a:ext cx="1290918" cy="109369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 dirty="0">
                <a:cs typeface="Arial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000470" y="4547707"/>
              <a:ext cx="46678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R</a:t>
              </a: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flipV="1">
              <a:off x="1237558" y="4733656"/>
              <a:ext cx="761570" cy="774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V="1">
              <a:off x="1237558" y="5271538"/>
              <a:ext cx="761570" cy="9787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>
              <a:off x="3291512" y="4733655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92" name="Rectangle 91"/>
            <p:cNvSpPr/>
            <p:nvPr/>
          </p:nvSpPr>
          <p:spPr>
            <a:xfrm>
              <a:off x="2758972" y="5102261"/>
              <a:ext cx="63313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!Q</a:t>
              </a:r>
            </a:p>
          </p:txBody>
        </p:sp>
        <p:cxnSp>
          <p:nvCxnSpPr>
            <p:cNvPr id="93" name="Straight Connector 92"/>
            <p:cNvCxnSpPr/>
            <p:nvPr/>
          </p:nvCxnSpPr>
          <p:spPr bwMode="auto">
            <a:xfrm flipH="1">
              <a:off x="3291512" y="5271537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94" name="Rectangle 93"/>
            <p:cNvSpPr/>
            <p:nvPr/>
          </p:nvSpPr>
          <p:spPr>
            <a:xfrm>
              <a:off x="1995391" y="5098329"/>
              <a:ext cx="4390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S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711073" y="4537702"/>
              <a:ext cx="58020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 Q</a:t>
              </a:r>
            </a:p>
          </p:txBody>
        </p:sp>
      </p:grpSp>
      <p:graphicFrame>
        <p:nvGraphicFramePr>
          <p:cNvPr id="96" name="Table 95"/>
          <p:cNvGraphicFramePr>
            <a:graphicFrameLocks noGrp="1"/>
          </p:cNvGraphicFramePr>
          <p:nvPr>
            <p:extLst/>
          </p:nvPr>
        </p:nvGraphicFramePr>
        <p:xfrm>
          <a:off x="8050057" y="1195557"/>
          <a:ext cx="1782501" cy="167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44"/>
                <a:gridCol w="406553"/>
                <a:gridCol w="560041"/>
                <a:gridCol w="428263"/>
              </a:tblGrid>
              <a:tr h="3377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Q</a:t>
                      </a:r>
                      <a:r>
                        <a:rPr lang="en-US" sz="1400" dirty="0" smtClean="0"/>
                        <a:t>t-1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909581" y="3093426"/>
            <a:ext cx="694658" cy="738664"/>
            <a:chOff x="1139501" y="3550642"/>
            <a:chExt cx="694658" cy="738664"/>
          </a:xfrm>
        </p:grpSpPr>
        <p:sp>
          <p:nvSpPr>
            <p:cNvPr id="6" name="TextBox 5"/>
            <p:cNvSpPr txBox="1"/>
            <p:nvPr/>
          </p:nvSpPr>
          <p:spPr>
            <a:xfrm>
              <a:off x="1139501" y="366389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S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00" name="Group 99"/>
          <p:cNvGrpSpPr/>
          <p:nvPr/>
        </p:nvGrpSpPr>
        <p:grpSpPr>
          <a:xfrm>
            <a:off x="1909581" y="3960675"/>
            <a:ext cx="694658" cy="738664"/>
            <a:chOff x="1139501" y="3550642"/>
            <a:chExt cx="694658" cy="738664"/>
          </a:xfrm>
        </p:grpSpPr>
        <p:sp>
          <p:nvSpPr>
            <p:cNvPr id="101" name="TextBox 100"/>
            <p:cNvSpPr txBox="1"/>
            <p:nvPr/>
          </p:nvSpPr>
          <p:spPr>
            <a:xfrm>
              <a:off x="1139501" y="366389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R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1909581" y="4827924"/>
            <a:ext cx="694658" cy="738664"/>
            <a:chOff x="1139501" y="3550642"/>
            <a:chExt cx="694658" cy="738664"/>
          </a:xfrm>
        </p:grpSpPr>
        <p:sp>
          <p:nvSpPr>
            <p:cNvPr id="106" name="TextBox 105"/>
            <p:cNvSpPr txBox="1"/>
            <p:nvPr/>
          </p:nvSpPr>
          <p:spPr>
            <a:xfrm>
              <a:off x="1139501" y="366389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Q</a:t>
              </a: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97" name="Group 196"/>
          <p:cNvGrpSpPr/>
          <p:nvPr/>
        </p:nvGrpSpPr>
        <p:grpSpPr>
          <a:xfrm>
            <a:off x="3426058" y="3279997"/>
            <a:ext cx="953378" cy="1234676"/>
            <a:chOff x="2344674" y="3279997"/>
            <a:chExt cx="953378" cy="1234676"/>
          </a:xfrm>
        </p:grpSpPr>
        <p:grpSp>
          <p:nvGrpSpPr>
            <p:cNvPr id="19" name="Group 18"/>
            <p:cNvGrpSpPr/>
            <p:nvPr/>
          </p:nvGrpSpPr>
          <p:grpSpPr>
            <a:xfrm>
              <a:off x="2344674" y="3279997"/>
              <a:ext cx="953378" cy="366919"/>
              <a:chOff x="2344674" y="3737213"/>
              <a:chExt cx="953378" cy="366919"/>
            </a:xfrm>
          </p:grpSpPr>
          <p:cxnSp>
            <p:nvCxnSpPr>
              <p:cNvPr id="112" name="Straight Connector 111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4" name="Freeform 13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13" name="Straight Connector 112"/>
            <p:cNvCxnSpPr/>
            <p:nvPr/>
          </p:nvCxnSpPr>
          <p:spPr bwMode="auto">
            <a:xfrm>
              <a:off x="2344674" y="4514673"/>
              <a:ext cx="95337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12" name="Group 211"/>
          <p:cNvGrpSpPr/>
          <p:nvPr/>
        </p:nvGrpSpPr>
        <p:grpSpPr>
          <a:xfrm>
            <a:off x="4376633" y="3279997"/>
            <a:ext cx="763508" cy="1234676"/>
            <a:chOff x="3295249" y="3279997"/>
            <a:chExt cx="763508" cy="1234676"/>
          </a:xfrm>
        </p:grpSpPr>
        <p:grpSp>
          <p:nvGrpSpPr>
            <p:cNvPr id="30" name="Group 29"/>
            <p:cNvGrpSpPr/>
            <p:nvPr/>
          </p:nvGrpSpPr>
          <p:grpSpPr>
            <a:xfrm flipH="1">
              <a:off x="3295249" y="3279997"/>
              <a:ext cx="763508" cy="367427"/>
              <a:chOff x="2231018" y="3738443"/>
              <a:chExt cx="763508" cy="367427"/>
            </a:xfrm>
          </p:grpSpPr>
          <p:cxnSp>
            <p:nvCxnSpPr>
              <p:cNvPr id="126" name="Straight Connector 125"/>
              <p:cNvCxnSpPr/>
              <p:nvPr/>
            </p:nvCxnSpPr>
            <p:spPr bwMode="auto">
              <a:xfrm>
                <a:off x="2231018" y="4105870"/>
                <a:ext cx="378937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127" name="Group 126"/>
              <p:cNvGrpSpPr/>
              <p:nvPr/>
            </p:nvGrpSpPr>
            <p:grpSpPr>
              <a:xfrm>
                <a:off x="2606492" y="3738443"/>
                <a:ext cx="388034" cy="366919"/>
                <a:chOff x="2344674" y="3737213"/>
                <a:chExt cx="388034" cy="366919"/>
              </a:xfrm>
            </p:grpSpPr>
            <p:cxnSp>
              <p:nvCxnSpPr>
                <p:cNvPr id="128" name="Straight Connector 127"/>
                <p:cNvCxnSpPr/>
                <p:nvPr/>
              </p:nvCxnSpPr>
              <p:spPr bwMode="auto">
                <a:xfrm>
                  <a:off x="2540177" y="3737213"/>
                  <a:ext cx="192531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29" name="Freeform 128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130" name="Straight Connector 129"/>
            <p:cNvCxnSpPr/>
            <p:nvPr/>
          </p:nvCxnSpPr>
          <p:spPr bwMode="auto">
            <a:xfrm>
              <a:off x="3298052" y="4514673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14" name="Group 213"/>
          <p:cNvGrpSpPr/>
          <p:nvPr/>
        </p:nvGrpSpPr>
        <p:grpSpPr>
          <a:xfrm>
            <a:off x="5137310" y="3646917"/>
            <a:ext cx="953378" cy="867757"/>
            <a:chOff x="4055926" y="3646916"/>
            <a:chExt cx="953378" cy="867757"/>
          </a:xfrm>
        </p:grpSpPr>
        <p:grpSp>
          <p:nvGrpSpPr>
            <p:cNvPr id="132" name="Group 131"/>
            <p:cNvGrpSpPr/>
            <p:nvPr/>
          </p:nvGrpSpPr>
          <p:grpSpPr>
            <a:xfrm>
              <a:off x="4055926" y="4147754"/>
              <a:ext cx="953378" cy="366919"/>
              <a:chOff x="2344674" y="3737213"/>
              <a:chExt cx="953378" cy="366919"/>
            </a:xfrm>
          </p:grpSpPr>
          <p:cxnSp>
            <p:nvCxnSpPr>
              <p:cNvPr id="133" name="Straight Connector 132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34" name="Freeform 133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45" name="Straight Connector 144"/>
            <p:cNvCxnSpPr/>
            <p:nvPr/>
          </p:nvCxnSpPr>
          <p:spPr bwMode="auto">
            <a:xfrm>
              <a:off x="4055926" y="3646916"/>
              <a:ext cx="95337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24" name="Group 223"/>
          <p:cNvGrpSpPr/>
          <p:nvPr/>
        </p:nvGrpSpPr>
        <p:grpSpPr>
          <a:xfrm>
            <a:off x="6089585" y="3646917"/>
            <a:ext cx="1328852" cy="867757"/>
            <a:chOff x="5008201" y="3646916"/>
            <a:chExt cx="1328852" cy="867757"/>
          </a:xfrm>
        </p:grpSpPr>
        <p:grpSp>
          <p:nvGrpSpPr>
            <p:cNvPr id="146" name="Group 145"/>
            <p:cNvGrpSpPr/>
            <p:nvPr/>
          </p:nvGrpSpPr>
          <p:grpSpPr>
            <a:xfrm flipH="1">
              <a:off x="5008201" y="4147246"/>
              <a:ext cx="1328852" cy="367427"/>
              <a:chOff x="2231018" y="3738443"/>
              <a:chExt cx="1328852" cy="367427"/>
            </a:xfrm>
          </p:grpSpPr>
          <p:cxnSp>
            <p:nvCxnSpPr>
              <p:cNvPr id="147" name="Straight Connector 146"/>
              <p:cNvCxnSpPr/>
              <p:nvPr/>
            </p:nvCxnSpPr>
            <p:spPr bwMode="auto">
              <a:xfrm>
                <a:off x="2231018" y="4105870"/>
                <a:ext cx="378937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148" name="Group 147"/>
              <p:cNvGrpSpPr/>
              <p:nvPr/>
            </p:nvGrpSpPr>
            <p:grpSpPr>
              <a:xfrm>
                <a:off x="2606492" y="3738443"/>
                <a:ext cx="953378" cy="366919"/>
                <a:chOff x="2344674" y="3737213"/>
                <a:chExt cx="953378" cy="366919"/>
              </a:xfrm>
            </p:grpSpPr>
            <p:cxnSp>
              <p:nvCxnSpPr>
                <p:cNvPr id="149" name="Straight Connector 148"/>
                <p:cNvCxnSpPr/>
                <p:nvPr/>
              </p:nvCxnSpPr>
              <p:spPr bwMode="auto">
                <a:xfrm>
                  <a:off x="2540178" y="3737213"/>
                  <a:ext cx="757874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50" name="Freeform 149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151" name="Straight Connector 150"/>
            <p:cNvCxnSpPr/>
            <p:nvPr/>
          </p:nvCxnSpPr>
          <p:spPr bwMode="auto">
            <a:xfrm>
              <a:off x="5008201" y="3646916"/>
              <a:ext cx="1328852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26" name="Group 225"/>
          <p:cNvGrpSpPr/>
          <p:nvPr/>
        </p:nvGrpSpPr>
        <p:grpSpPr>
          <a:xfrm>
            <a:off x="7417415" y="3278211"/>
            <a:ext cx="954401" cy="1235716"/>
            <a:chOff x="6336030" y="3278211"/>
            <a:chExt cx="954401" cy="1235716"/>
          </a:xfrm>
        </p:grpSpPr>
        <p:grpSp>
          <p:nvGrpSpPr>
            <p:cNvPr id="153" name="Group 152"/>
            <p:cNvGrpSpPr/>
            <p:nvPr/>
          </p:nvGrpSpPr>
          <p:grpSpPr>
            <a:xfrm>
              <a:off x="6337053" y="3278211"/>
              <a:ext cx="953378" cy="366919"/>
              <a:chOff x="2344674" y="3737213"/>
              <a:chExt cx="953378" cy="366919"/>
            </a:xfrm>
          </p:grpSpPr>
          <p:cxnSp>
            <p:nvCxnSpPr>
              <p:cNvPr id="154" name="Straight Connector 153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55" name="Freeform 154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>
              <a:off x="6336030" y="4147008"/>
              <a:ext cx="953378" cy="366919"/>
              <a:chOff x="2344674" y="3737213"/>
              <a:chExt cx="953378" cy="366919"/>
            </a:xfrm>
          </p:grpSpPr>
          <p:cxnSp>
            <p:nvCxnSpPr>
              <p:cNvPr id="157" name="Straight Connector 156"/>
              <p:cNvCxnSpPr/>
              <p:nvPr/>
            </p:nvCxnSpPr>
            <p:spPr bwMode="auto">
              <a:xfrm>
                <a:off x="2540178" y="3737213"/>
                <a:ext cx="757874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sp>
            <p:nvSpPr>
              <p:cNvPr id="158" name="Freeform 157"/>
              <p:cNvSpPr/>
              <p:nvPr/>
            </p:nvSpPr>
            <p:spPr bwMode="auto">
              <a:xfrm>
                <a:off x="2344674" y="3738372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31" name="Group 230"/>
          <p:cNvGrpSpPr/>
          <p:nvPr/>
        </p:nvGrpSpPr>
        <p:grpSpPr>
          <a:xfrm>
            <a:off x="7992879" y="3278093"/>
            <a:ext cx="972879" cy="1235835"/>
            <a:chOff x="6911494" y="3278092"/>
            <a:chExt cx="972879" cy="1235835"/>
          </a:xfrm>
        </p:grpSpPr>
        <p:grpSp>
          <p:nvGrpSpPr>
            <p:cNvPr id="160" name="Group 159"/>
            <p:cNvGrpSpPr/>
            <p:nvPr/>
          </p:nvGrpSpPr>
          <p:grpSpPr>
            <a:xfrm flipV="1">
              <a:off x="6911494" y="3278092"/>
              <a:ext cx="953378" cy="366919"/>
              <a:chOff x="4142453" y="5399447"/>
              <a:chExt cx="953378" cy="366919"/>
            </a:xfrm>
          </p:grpSpPr>
          <p:grpSp>
            <p:nvGrpSpPr>
              <p:cNvPr id="161" name="Group 160"/>
              <p:cNvGrpSpPr/>
              <p:nvPr/>
            </p:nvGrpSpPr>
            <p:grpSpPr>
              <a:xfrm>
                <a:off x="4539251" y="5399447"/>
                <a:ext cx="556580" cy="366919"/>
                <a:chOff x="2344674" y="3737213"/>
                <a:chExt cx="556580" cy="366919"/>
              </a:xfrm>
            </p:grpSpPr>
            <p:cxnSp>
              <p:nvCxnSpPr>
                <p:cNvPr id="163" name="Straight Connector 162"/>
                <p:cNvCxnSpPr/>
                <p:nvPr/>
              </p:nvCxnSpPr>
              <p:spPr bwMode="auto">
                <a:xfrm>
                  <a:off x="2540178" y="3737213"/>
                  <a:ext cx="361076" cy="1159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64" name="Freeform 163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2" name="Straight Connector 161"/>
              <p:cNvCxnSpPr/>
              <p:nvPr/>
            </p:nvCxnSpPr>
            <p:spPr bwMode="auto">
              <a:xfrm>
                <a:off x="4142453" y="5766366"/>
                <a:ext cx="396798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165" name="Group 164"/>
            <p:cNvGrpSpPr/>
            <p:nvPr/>
          </p:nvGrpSpPr>
          <p:grpSpPr>
            <a:xfrm flipV="1">
              <a:off x="6930995" y="4147008"/>
              <a:ext cx="953378" cy="366919"/>
              <a:chOff x="4142453" y="5399447"/>
              <a:chExt cx="953378" cy="366919"/>
            </a:xfrm>
          </p:grpSpPr>
          <p:grpSp>
            <p:nvGrpSpPr>
              <p:cNvPr id="166" name="Group 165"/>
              <p:cNvGrpSpPr/>
              <p:nvPr/>
            </p:nvGrpSpPr>
            <p:grpSpPr>
              <a:xfrm>
                <a:off x="4539251" y="5399447"/>
                <a:ext cx="556580" cy="366919"/>
                <a:chOff x="2344674" y="3737213"/>
                <a:chExt cx="556580" cy="366919"/>
              </a:xfrm>
            </p:grpSpPr>
            <p:cxnSp>
              <p:nvCxnSpPr>
                <p:cNvPr id="168" name="Straight Connector 167"/>
                <p:cNvCxnSpPr/>
                <p:nvPr/>
              </p:nvCxnSpPr>
              <p:spPr bwMode="auto">
                <a:xfrm>
                  <a:off x="2540178" y="3737213"/>
                  <a:ext cx="361076" cy="1159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69" name="Freeform 168"/>
                <p:cNvSpPr/>
                <p:nvPr/>
              </p:nvSpPr>
              <p:spPr bwMode="auto">
                <a:xfrm>
                  <a:off x="234467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7" name="Straight Connector 166"/>
              <p:cNvCxnSpPr/>
              <p:nvPr/>
            </p:nvCxnSpPr>
            <p:spPr bwMode="auto">
              <a:xfrm>
                <a:off x="4142453" y="5766366"/>
                <a:ext cx="396798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grpSp>
        <p:nvGrpSpPr>
          <p:cNvPr id="170" name="Group 169"/>
          <p:cNvGrpSpPr/>
          <p:nvPr/>
        </p:nvGrpSpPr>
        <p:grpSpPr>
          <a:xfrm>
            <a:off x="1906778" y="5556860"/>
            <a:ext cx="694658" cy="738664"/>
            <a:chOff x="1139501" y="3550642"/>
            <a:chExt cx="694658" cy="738664"/>
          </a:xfrm>
        </p:grpSpPr>
        <p:sp>
          <p:nvSpPr>
            <p:cNvPr id="171" name="TextBox 170"/>
            <p:cNvSpPr txBox="1"/>
            <p:nvPr/>
          </p:nvSpPr>
          <p:spPr>
            <a:xfrm>
              <a:off x="1139501" y="3663890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Neo Sans Intel" pitchFamily="34" charset="0"/>
                </a:rPr>
                <a:t>!Q</a:t>
              </a:r>
            </a:p>
          </p:txBody>
        </p:sp>
        <p:grpSp>
          <p:nvGrpSpPr>
            <p:cNvPr id="172" name="Group 171"/>
            <p:cNvGrpSpPr/>
            <p:nvPr/>
          </p:nvGrpSpPr>
          <p:grpSpPr>
            <a:xfrm>
              <a:off x="1522313" y="3550642"/>
              <a:ext cx="311846" cy="738664"/>
              <a:chOff x="1522313" y="3550642"/>
              <a:chExt cx="311846" cy="738664"/>
            </a:xfrm>
          </p:grpSpPr>
          <p:sp>
            <p:nvSpPr>
              <p:cNvPr id="173" name="TextBox 172"/>
              <p:cNvSpPr txBox="1"/>
              <p:nvPr/>
            </p:nvSpPr>
            <p:spPr>
              <a:xfrm>
                <a:off x="1522313" y="39199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1522855" y="3550642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nsolas" pitchFamily="49" charset="0"/>
                    <a:cs typeface="Consolas" pitchFamily="49" charset="0"/>
                  </a:rPr>
                  <a:t>1</a:t>
                </a:r>
              </a:p>
            </p:txBody>
          </p:sp>
        </p:grpSp>
      </p:grpSp>
      <p:grpSp>
        <p:nvGrpSpPr>
          <p:cNvPr id="192" name="Group 191"/>
          <p:cNvGrpSpPr/>
          <p:nvPr/>
        </p:nvGrpSpPr>
        <p:grpSpPr>
          <a:xfrm>
            <a:off x="2668845" y="3647424"/>
            <a:ext cx="760677" cy="2098944"/>
            <a:chOff x="1587460" y="3647424"/>
            <a:chExt cx="760677" cy="2098944"/>
          </a:xfrm>
        </p:grpSpPr>
        <p:cxnSp>
          <p:nvCxnSpPr>
            <p:cNvPr id="12" name="Straight Connector 11"/>
            <p:cNvCxnSpPr/>
            <p:nvPr/>
          </p:nvCxnSpPr>
          <p:spPr bwMode="auto">
            <a:xfrm>
              <a:off x="1590263" y="3647424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0" name="Straight Connector 109"/>
            <p:cNvCxnSpPr/>
            <p:nvPr/>
          </p:nvCxnSpPr>
          <p:spPr bwMode="auto">
            <a:xfrm>
              <a:off x="1590263" y="4514673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11" name="Straight Connector 110"/>
            <p:cNvCxnSpPr/>
            <p:nvPr/>
          </p:nvCxnSpPr>
          <p:spPr bwMode="auto">
            <a:xfrm>
              <a:off x="1590263" y="5381922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75" name="Straight Connector 174"/>
            <p:cNvCxnSpPr/>
            <p:nvPr/>
          </p:nvCxnSpPr>
          <p:spPr bwMode="auto">
            <a:xfrm flipV="1">
              <a:off x="1587460" y="5746368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00" name="Group 199"/>
          <p:cNvGrpSpPr/>
          <p:nvPr/>
        </p:nvGrpSpPr>
        <p:grpSpPr>
          <a:xfrm>
            <a:off x="3423256" y="5016162"/>
            <a:ext cx="956181" cy="1097126"/>
            <a:chOff x="2341871" y="5016162"/>
            <a:chExt cx="956181" cy="1097126"/>
          </a:xfrm>
        </p:grpSpPr>
        <p:grpSp>
          <p:nvGrpSpPr>
            <p:cNvPr id="198" name="Group 197"/>
            <p:cNvGrpSpPr/>
            <p:nvPr/>
          </p:nvGrpSpPr>
          <p:grpSpPr>
            <a:xfrm>
              <a:off x="2344674" y="5016162"/>
              <a:ext cx="953378" cy="365760"/>
              <a:chOff x="2344674" y="5016162"/>
              <a:chExt cx="953378" cy="365760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2780792" y="5016162"/>
                <a:ext cx="517260" cy="365760"/>
                <a:chOff x="2383994" y="3738372"/>
                <a:chExt cx="517260" cy="365760"/>
              </a:xfrm>
            </p:grpSpPr>
            <p:cxnSp>
              <p:nvCxnSpPr>
                <p:cNvPr id="115" name="Straight Connector 114"/>
                <p:cNvCxnSpPr/>
                <p:nvPr/>
              </p:nvCxnSpPr>
              <p:spPr bwMode="auto">
                <a:xfrm>
                  <a:off x="2585162" y="3738372"/>
                  <a:ext cx="316092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16" name="Freeform 115"/>
                <p:cNvSpPr/>
                <p:nvPr/>
              </p:nvSpPr>
              <p:spPr bwMode="auto">
                <a:xfrm>
                  <a:off x="238399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28" name="Straight Connector 27"/>
              <p:cNvCxnSpPr>
                <a:endCxn id="116" idx="0"/>
              </p:cNvCxnSpPr>
              <p:nvPr/>
            </p:nvCxnSpPr>
            <p:spPr bwMode="auto">
              <a:xfrm>
                <a:off x="2344674" y="5381922"/>
                <a:ext cx="436118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199" name="Group 198"/>
            <p:cNvGrpSpPr/>
            <p:nvPr/>
          </p:nvGrpSpPr>
          <p:grpSpPr>
            <a:xfrm>
              <a:off x="2341871" y="5746368"/>
              <a:ext cx="956181" cy="366920"/>
              <a:chOff x="2341871" y="5746368"/>
              <a:chExt cx="956181" cy="366920"/>
            </a:xfrm>
          </p:grpSpPr>
          <p:grpSp>
            <p:nvGrpSpPr>
              <p:cNvPr id="176" name="Group 175"/>
              <p:cNvGrpSpPr/>
              <p:nvPr/>
            </p:nvGrpSpPr>
            <p:grpSpPr>
              <a:xfrm flipV="1">
                <a:off x="2602320" y="5746368"/>
                <a:ext cx="695732" cy="366920"/>
                <a:chOff x="2208325" y="3737212"/>
                <a:chExt cx="695732" cy="366920"/>
              </a:xfrm>
            </p:grpSpPr>
            <p:cxnSp>
              <p:nvCxnSpPr>
                <p:cNvPr id="177" name="Straight Connector 176"/>
                <p:cNvCxnSpPr/>
                <p:nvPr/>
              </p:nvCxnSpPr>
              <p:spPr bwMode="auto">
                <a:xfrm flipV="1">
                  <a:off x="2409493" y="3737212"/>
                  <a:ext cx="494564" cy="1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78" name="Freeform 177"/>
                <p:cNvSpPr/>
                <p:nvPr/>
              </p:nvSpPr>
              <p:spPr bwMode="auto">
                <a:xfrm>
                  <a:off x="2208325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79" name="Straight Connector 178"/>
              <p:cNvCxnSpPr/>
              <p:nvPr/>
            </p:nvCxnSpPr>
            <p:spPr bwMode="auto">
              <a:xfrm>
                <a:off x="2341871" y="5746368"/>
                <a:ext cx="260449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grpSp>
        <p:nvGrpSpPr>
          <p:cNvPr id="213" name="Group 212"/>
          <p:cNvGrpSpPr/>
          <p:nvPr/>
        </p:nvGrpSpPr>
        <p:grpSpPr>
          <a:xfrm>
            <a:off x="4376634" y="5017432"/>
            <a:ext cx="760677" cy="1095856"/>
            <a:chOff x="3295249" y="5017432"/>
            <a:chExt cx="760677" cy="1095856"/>
          </a:xfrm>
        </p:grpSpPr>
        <p:cxnSp>
          <p:nvCxnSpPr>
            <p:cNvPr id="131" name="Straight Connector 130"/>
            <p:cNvCxnSpPr/>
            <p:nvPr/>
          </p:nvCxnSpPr>
          <p:spPr bwMode="auto">
            <a:xfrm>
              <a:off x="3298052" y="5017432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0" name="Straight Connector 179"/>
            <p:cNvCxnSpPr/>
            <p:nvPr/>
          </p:nvCxnSpPr>
          <p:spPr bwMode="auto">
            <a:xfrm flipV="1">
              <a:off x="3295249" y="6113288"/>
              <a:ext cx="757874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15" name="Group 214"/>
          <p:cNvGrpSpPr/>
          <p:nvPr/>
        </p:nvGrpSpPr>
        <p:grpSpPr>
          <a:xfrm>
            <a:off x="5133405" y="5017433"/>
            <a:ext cx="956181" cy="1095331"/>
            <a:chOff x="4052020" y="5017432"/>
            <a:chExt cx="956181" cy="1095331"/>
          </a:xfrm>
        </p:grpSpPr>
        <p:grpSp>
          <p:nvGrpSpPr>
            <p:cNvPr id="33" name="Group 32"/>
            <p:cNvGrpSpPr/>
            <p:nvPr/>
          </p:nvGrpSpPr>
          <p:grpSpPr>
            <a:xfrm flipV="1">
              <a:off x="4052020" y="5017432"/>
              <a:ext cx="956181" cy="368301"/>
              <a:chOff x="4139650" y="5398065"/>
              <a:chExt cx="956181" cy="368301"/>
            </a:xfrm>
          </p:grpSpPr>
          <p:grpSp>
            <p:nvGrpSpPr>
              <p:cNvPr id="140" name="Group 139"/>
              <p:cNvGrpSpPr/>
              <p:nvPr/>
            </p:nvGrpSpPr>
            <p:grpSpPr>
              <a:xfrm>
                <a:off x="4418330" y="5398065"/>
                <a:ext cx="677501" cy="368301"/>
                <a:chOff x="2223753" y="3735831"/>
                <a:chExt cx="677501" cy="368301"/>
              </a:xfrm>
            </p:grpSpPr>
            <p:cxnSp>
              <p:nvCxnSpPr>
                <p:cNvPr id="141" name="Straight Connector 140"/>
                <p:cNvCxnSpPr/>
                <p:nvPr/>
              </p:nvCxnSpPr>
              <p:spPr bwMode="auto">
                <a:xfrm flipV="1">
                  <a:off x="2425668" y="3735831"/>
                  <a:ext cx="47558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42" name="Freeform 141"/>
                <p:cNvSpPr/>
                <p:nvPr/>
              </p:nvSpPr>
              <p:spPr bwMode="auto">
                <a:xfrm>
                  <a:off x="2223753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43" name="Straight Connector 142"/>
              <p:cNvCxnSpPr>
                <a:endCxn id="142" idx="0"/>
              </p:cNvCxnSpPr>
              <p:nvPr/>
            </p:nvCxnSpPr>
            <p:spPr bwMode="auto">
              <a:xfrm flipV="1">
                <a:off x="4139650" y="5766366"/>
                <a:ext cx="278680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181" name="Group 180"/>
            <p:cNvGrpSpPr/>
            <p:nvPr/>
          </p:nvGrpSpPr>
          <p:grpSpPr>
            <a:xfrm>
              <a:off x="4052020" y="5742558"/>
              <a:ext cx="953378" cy="370205"/>
              <a:chOff x="4142453" y="5398066"/>
              <a:chExt cx="953378" cy="370205"/>
            </a:xfrm>
          </p:grpSpPr>
          <p:grpSp>
            <p:nvGrpSpPr>
              <p:cNvPr id="182" name="Group 181"/>
              <p:cNvGrpSpPr/>
              <p:nvPr/>
            </p:nvGrpSpPr>
            <p:grpSpPr>
              <a:xfrm>
                <a:off x="4587511" y="5398066"/>
                <a:ext cx="508320" cy="368300"/>
                <a:chOff x="2392934" y="3735832"/>
                <a:chExt cx="508320" cy="368300"/>
              </a:xfrm>
            </p:grpSpPr>
            <p:cxnSp>
              <p:nvCxnSpPr>
                <p:cNvPr id="184" name="Straight Connector 183"/>
                <p:cNvCxnSpPr/>
                <p:nvPr/>
              </p:nvCxnSpPr>
              <p:spPr bwMode="auto">
                <a:xfrm>
                  <a:off x="2598538" y="3735832"/>
                  <a:ext cx="30271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85" name="Freeform 184"/>
                <p:cNvSpPr/>
                <p:nvPr/>
              </p:nvSpPr>
              <p:spPr bwMode="auto">
                <a:xfrm>
                  <a:off x="2392934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83" name="Straight Connector 182"/>
              <p:cNvCxnSpPr>
                <a:endCxn id="185" idx="0"/>
              </p:cNvCxnSpPr>
              <p:nvPr/>
            </p:nvCxnSpPr>
            <p:spPr bwMode="auto">
              <a:xfrm flipV="1">
                <a:off x="4142453" y="5766366"/>
                <a:ext cx="445058" cy="1905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grpSp>
        <p:nvGrpSpPr>
          <p:cNvPr id="225" name="Group 224"/>
          <p:cNvGrpSpPr/>
          <p:nvPr/>
        </p:nvGrpSpPr>
        <p:grpSpPr>
          <a:xfrm>
            <a:off x="6081449" y="5384351"/>
            <a:ext cx="1346761" cy="359588"/>
            <a:chOff x="5000064" y="5384351"/>
            <a:chExt cx="1346761" cy="359588"/>
          </a:xfrm>
        </p:grpSpPr>
        <p:cxnSp>
          <p:nvCxnSpPr>
            <p:cNvPr id="152" name="Straight Connector 151"/>
            <p:cNvCxnSpPr/>
            <p:nvPr/>
          </p:nvCxnSpPr>
          <p:spPr bwMode="auto">
            <a:xfrm>
              <a:off x="5002867" y="5384351"/>
              <a:ext cx="134395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86" name="Straight Connector 185"/>
            <p:cNvCxnSpPr/>
            <p:nvPr/>
          </p:nvCxnSpPr>
          <p:spPr bwMode="auto">
            <a:xfrm flipV="1">
              <a:off x="5000064" y="5743939"/>
              <a:ext cx="1343958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230" name="Group 229"/>
          <p:cNvGrpSpPr/>
          <p:nvPr/>
        </p:nvGrpSpPr>
        <p:grpSpPr>
          <a:xfrm>
            <a:off x="7415634" y="5384351"/>
            <a:ext cx="1001588" cy="726398"/>
            <a:chOff x="6334250" y="5384351"/>
            <a:chExt cx="1001588" cy="726398"/>
          </a:xfrm>
        </p:grpSpPr>
        <p:cxnSp>
          <p:nvCxnSpPr>
            <p:cNvPr id="159" name="Straight Connector 158"/>
            <p:cNvCxnSpPr/>
            <p:nvPr/>
          </p:nvCxnSpPr>
          <p:spPr bwMode="auto">
            <a:xfrm>
              <a:off x="6337053" y="5384351"/>
              <a:ext cx="998785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229" name="Group 228"/>
            <p:cNvGrpSpPr/>
            <p:nvPr/>
          </p:nvGrpSpPr>
          <p:grpSpPr>
            <a:xfrm>
              <a:off x="6334250" y="5743828"/>
              <a:ext cx="993543" cy="366921"/>
              <a:chOff x="6334250" y="5743828"/>
              <a:chExt cx="993543" cy="366921"/>
            </a:xfrm>
          </p:grpSpPr>
          <p:cxnSp>
            <p:nvCxnSpPr>
              <p:cNvPr id="187" name="Straight Connector 186"/>
              <p:cNvCxnSpPr/>
              <p:nvPr/>
            </p:nvCxnSpPr>
            <p:spPr bwMode="auto">
              <a:xfrm>
                <a:off x="6334250" y="5743939"/>
                <a:ext cx="246890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grpSp>
            <p:nvGrpSpPr>
              <p:cNvPr id="188" name="Group 187"/>
              <p:cNvGrpSpPr/>
              <p:nvPr/>
            </p:nvGrpSpPr>
            <p:grpSpPr>
              <a:xfrm flipV="1">
                <a:off x="6583301" y="5743828"/>
                <a:ext cx="744492" cy="366921"/>
                <a:chOff x="2070862" y="3737211"/>
                <a:chExt cx="744492" cy="366921"/>
              </a:xfrm>
            </p:grpSpPr>
            <p:cxnSp>
              <p:nvCxnSpPr>
                <p:cNvPr id="189" name="Straight Connector 188"/>
                <p:cNvCxnSpPr/>
                <p:nvPr/>
              </p:nvCxnSpPr>
              <p:spPr bwMode="auto">
                <a:xfrm flipV="1">
                  <a:off x="2272030" y="3737211"/>
                  <a:ext cx="543324" cy="1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sp>
              <p:nvSpPr>
                <p:cNvPr id="190" name="Freeform 189"/>
                <p:cNvSpPr/>
                <p:nvPr/>
              </p:nvSpPr>
              <p:spPr bwMode="auto">
                <a:xfrm>
                  <a:off x="2070862" y="3738372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09" name="Rectangle 208"/>
          <p:cNvSpPr/>
          <p:nvPr/>
        </p:nvSpPr>
        <p:spPr bwMode="auto">
          <a:xfrm>
            <a:off x="3605180" y="3164840"/>
            <a:ext cx="458165" cy="3060862"/>
          </a:xfrm>
          <a:prstGeom prst="rect">
            <a:avLst/>
          </a:prstGeom>
          <a:solidFill>
            <a:srgbClr val="FFCC99">
              <a:alpha val="50196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02" name="Straight Connector 201"/>
          <p:cNvCxnSpPr/>
          <p:nvPr/>
        </p:nvCxnSpPr>
        <p:spPr bwMode="auto">
          <a:xfrm>
            <a:off x="3602106" y="3093426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208" name="Straight Connector 207"/>
          <p:cNvCxnSpPr/>
          <p:nvPr/>
        </p:nvCxnSpPr>
        <p:spPr bwMode="auto">
          <a:xfrm>
            <a:off x="4063344" y="3098290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216" name="Rectangle 215"/>
          <p:cNvSpPr/>
          <p:nvPr/>
        </p:nvSpPr>
        <p:spPr bwMode="auto">
          <a:xfrm>
            <a:off x="5325902" y="3194837"/>
            <a:ext cx="458165" cy="3060862"/>
          </a:xfrm>
          <a:prstGeom prst="rect">
            <a:avLst/>
          </a:prstGeom>
          <a:solidFill>
            <a:srgbClr val="FFCC99">
              <a:alpha val="50196"/>
            </a:srgbClr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Neo Sans Intel" pitchFamily="34" charset="0"/>
              <a:cs typeface="Arial" pitchFamily="34" charset="0"/>
            </a:endParaRPr>
          </a:p>
        </p:txBody>
      </p:sp>
      <p:cxnSp>
        <p:nvCxnSpPr>
          <p:cNvPr id="217" name="Straight Connector 216"/>
          <p:cNvCxnSpPr/>
          <p:nvPr/>
        </p:nvCxnSpPr>
        <p:spPr bwMode="auto">
          <a:xfrm>
            <a:off x="5322828" y="3123423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218" name="Straight Connector 217"/>
          <p:cNvCxnSpPr/>
          <p:nvPr/>
        </p:nvCxnSpPr>
        <p:spPr bwMode="auto">
          <a:xfrm>
            <a:off x="5784066" y="3128287"/>
            <a:ext cx="0" cy="3202098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grpSp>
        <p:nvGrpSpPr>
          <p:cNvPr id="234" name="Group 233"/>
          <p:cNvGrpSpPr/>
          <p:nvPr/>
        </p:nvGrpSpPr>
        <p:grpSpPr>
          <a:xfrm>
            <a:off x="8371815" y="4972085"/>
            <a:ext cx="389144" cy="1305608"/>
            <a:chOff x="7290431" y="4972085"/>
            <a:chExt cx="389144" cy="1305608"/>
          </a:xfrm>
        </p:grpSpPr>
        <p:sp>
          <p:nvSpPr>
            <p:cNvPr id="232" name="TextBox 231"/>
            <p:cNvSpPr txBox="1"/>
            <p:nvPr/>
          </p:nvSpPr>
          <p:spPr>
            <a:xfrm>
              <a:off x="7304151" y="4972085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7290431" y="5692918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235" name="Rectangle 234"/>
          <p:cNvSpPr/>
          <p:nvPr/>
        </p:nvSpPr>
        <p:spPr>
          <a:xfrm>
            <a:off x="8966200" y="4964692"/>
            <a:ext cx="17068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But, which signal will be really faster will depend on many factors (e.g., temperature).</a:t>
            </a:r>
          </a:p>
        </p:txBody>
      </p:sp>
      <p:sp>
        <p:nvSpPr>
          <p:cNvPr id="236" name="Rectangle 235"/>
          <p:cNvSpPr/>
          <p:nvPr/>
        </p:nvSpPr>
        <p:spPr>
          <a:xfrm>
            <a:off x="8966576" y="3710043"/>
            <a:ext cx="17113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The output will be determined by the fastest signal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7</a:t>
            </a:fld>
            <a:endParaRPr lang="ru-RU"/>
          </a:p>
        </p:txBody>
      </p:sp>
      <p:sp>
        <p:nvSpPr>
          <p:cNvPr id="191" name="Title 1"/>
          <p:cNvSpPr txBox="1">
            <a:spLocks/>
          </p:cNvSpPr>
          <p:nvPr/>
        </p:nvSpPr>
        <p:spPr>
          <a:xfrm>
            <a:off x="838200" y="365126"/>
            <a:ext cx="10515600" cy="51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SR Latch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467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2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nimBg="1"/>
      <p:bldP spid="216" grpId="0" animBg="1"/>
      <p:bldP spid="235" grpId="0"/>
      <p:bldP spid="236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D Latch</a:t>
            </a:r>
            <a:endParaRPr lang="en-US" dirty="0"/>
          </a:p>
        </p:txBody>
      </p:sp>
      <p:sp>
        <p:nvSpPr>
          <p:cNvPr id="47" name="Content Placeholder 2"/>
          <p:cNvSpPr>
            <a:spLocks noGrp="1"/>
          </p:cNvSpPr>
          <p:nvPr>
            <p:ph idx="1"/>
          </p:nvPr>
        </p:nvSpPr>
        <p:spPr>
          <a:xfrm>
            <a:off x="838200" y="3835583"/>
            <a:ext cx="10515600" cy="2118749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US" sz="2400" dirty="0"/>
              <a:t>Don’t have prohibited states</a:t>
            </a:r>
          </a:p>
          <a:p>
            <a:pPr marL="342900" indent="-342900">
              <a:spcBef>
                <a:spcPts val="600"/>
              </a:spcBef>
            </a:pPr>
            <a:r>
              <a:rPr lang="en-US" sz="2400" i="1" dirty="0"/>
              <a:t>Asserted by a level of the write enable signal (we)</a:t>
            </a:r>
          </a:p>
          <a:p>
            <a:pPr marL="342900" indent="-342900">
              <a:spcBef>
                <a:spcPts val="600"/>
              </a:spcBef>
            </a:pPr>
            <a:r>
              <a:rPr lang="en-US" sz="2400" dirty="0"/>
              <a:t>Store one bit of information</a:t>
            </a:r>
          </a:p>
          <a:p>
            <a:pPr marL="342900" indent="-342900">
              <a:spcBef>
                <a:spcPts val="600"/>
              </a:spcBef>
            </a:pPr>
            <a:r>
              <a:rPr lang="en-US" sz="2400" dirty="0"/>
              <a:t>Can be used as building block for creating static memory arrays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8</a:t>
            </a:fld>
            <a:endParaRPr lang="ru-RU"/>
          </a:p>
        </p:txBody>
      </p:sp>
      <p:grpSp>
        <p:nvGrpSpPr>
          <p:cNvPr id="3" name="Group 2"/>
          <p:cNvGrpSpPr/>
          <p:nvPr/>
        </p:nvGrpSpPr>
        <p:grpSpPr>
          <a:xfrm>
            <a:off x="1870916" y="1571177"/>
            <a:ext cx="3729617" cy="1965243"/>
            <a:chOff x="184355" y="1399726"/>
            <a:chExt cx="3729617" cy="1965243"/>
          </a:xfrm>
        </p:grpSpPr>
        <p:grpSp>
          <p:nvGrpSpPr>
            <p:cNvPr id="87" name="Group 86"/>
            <p:cNvGrpSpPr/>
            <p:nvPr/>
          </p:nvGrpSpPr>
          <p:grpSpPr>
            <a:xfrm>
              <a:off x="2391671" y="1587454"/>
              <a:ext cx="1522301" cy="1093694"/>
              <a:chOff x="1237558" y="4455457"/>
              <a:chExt cx="2393549" cy="1093694"/>
            </a:xfrm>
          </p:grpSpPr>
          <p:sp>
            <p:nvSpPr>
              <p:cNvPr id="90" name="Rectangle 89"/>
              <p:cNvSpPr/>
              <p:nvPr/>
            </p:nvSpPr>
            <p:spPr bwMode="auto">
              <a:xfrm>
                <a:off x="1999129" y="4455457"/>
                <a:ext cx="1290918" cy="1093694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000470" y="4547707"/>
                <a:ext cx="5045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S</a:t>
                </a:r>
              </a:p>
            </p:txBody>
          </p:sp>
          <p:cxnSp>
            <p:nvCxnSpPr>
              <p:cNvPr id="94" name="Straight Connector 93"/>
              <p:cNvCxnSpPr>
                <a:stCxn id="101" idx="2"/>
              </p:cNvCxnSpPr>
              <p:nvPr/>
            </p:nvCxnSpPr>
            <p:spPr bwMode="auto">
              <a:xfrm flipV="1">
                <a:off x="1237558" y="4733656"/>
                <a:ext cx="761570" cy="7744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95" name="Straight Connector 94"/>
              <p:cNvCxnSpPr>
                <a:stCxn id="102" idx="2"/>
              </p:cNvCxnSpPr>
              <p:nvPr/>
            </p:nvCxnSpPr>
            <p:spPr bwMode="auto">
              <a:xfrm flipV="1">
                <a:off x="1237558" y="5271538"/>
                <a:ext cx="761570" cy="9787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flipH="1">
                <a:off x="3291512" y="4733655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  <p:sp>
            <p:nvSpPr>
              <p:cNvPr id="97" name="Rectangle 96"/>
              <p:cNvSpPr/>
              <p:nvPr/>
            </p:nvSpPr>
            <p:spPr>
              <a:xfrm>
                <a:off x="2758972" y="5102261"/>
                <a:ext cx="54239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Q</a:t>
                </a:r>
              </a:p>
            </p:txBody>
          </p:sp>
          <p:cxnSp>
            <p:nvCxnSpPr>
              <p:cNvPr id="98" name="Straight Connector 97"/>
              <p:cNvCxnSpPr/>
              <p:nvPr/>
            </p:nvCxnSpPr>
            <p:spPr bwMode="auto">
              <a:xfrm flipH="1">
                <a:off x="3291512" y="5271537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lg" len="lg"/>
                <a:tailEnd type="oval" w="med" len="med"/>
              </a:ln>
              <a:effectLst/>
            </p:spPr>
          </p:cxnSp>
        </p:grpSp>
        <p:sp>
          <p:nvSpPr>
            <p:cNvPr id="99" name="Rectangle 98"/>
            <p:cNvSpPr/>
            <p:nvPr/>
          </p:nvSpPr>
          <p:spPr>
            <a:xfrm>
              <a:off x="2878383" y="2234258"/>
              <a:ext cx="3321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R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301585" y="1696375"/>
              <a:ext cx="40267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!Q</a:t>
              </a:r>
            </a:p>
          </p:txBody>
        </p:sp>
        <p:sp>
          <p:nvSpPr>
            <p:cNvPr id="101" name="Flowchart: Delay 10"/>
            <p:cNvSpPr/>
            <p:nvPr/>
          </p:nvSpPr>
          <p:spPr bwMode="auto">
            <a:xfrm>
              <a:off x="2008762" y="1638947"/>
              <a:ext cx="382909" cy="468900"/>
            </a:xfrm>
            <a:custGeom>
              <a:avLst/>
              <a:gdLst>
                <a:gd name="connsiteX0" fmla="*/ 0 w 658964"/>
                <a:gd name="connsiteY0" fmla="*/ 0 h 812800"/>
                <a:gd name="connsiteX1" fmla="*/ 329482 w 658964"/>
                <a:gd name="connsiteY1" fmla="*/ 0 h 812800"/>
                <a:gd name="connsiteX2" fmla="*/ 658964 w 658964"/>
                <a:gd name="connsiteY2" fmla="*/ 406400 h 812800"/>
                <a:gd name="connsiteX3" fmla="*/ 329482 w 658964"/>
                <a:gd name="connsiteY3" fmla="*/ 812800 h 812800"/>
                <a:gd name="connsiteX4" fmla="*/ 0 w 658964"/>
                <a:gd name="connsiteY4" fmla="*/ 812800 h 812800"/>
                <a:gd name="connsiteX5" fmla="*/ 0 w 658964"/>
                <a:gd name="connsiteY5" fmla="*/ 0 h 812800"/>
                <a:gd name="connsiteX0" fmla="*/ 969 w 659933"/>
                <a:gd name="connsiteY0" fmla="*/ 0 h 812800"/>
                <a:gd name="connsiteX1" fmla="*/ 330451 w 659933"/>
                <a:gd name="connsiteY1" fmla="*/ 0 h 812800"/>
                <a:gd name="connsiteX2" fmla="*/ 659933 w 659933"/>
                <a:gd name="connsiteY2" fmla="*/ 406400 h 812800"/>
                <a:gd name="connsiteX3" fmla="*/ 330451 w 659933"/>
                <a:gd name="connsiteY3" fmla="*/ 812800 h 812800"/>
                <a:gd name="connsiteX4" fmla="*/ 969 w 659933"/>
                <a:gd name="connsiteY4" fmla="*/ 812800 h 812800"/>
                <a:gd name="connsiteX5" fmla="*/ 0 w 659933"/>
                <a:gd name="connsiteY5" fmla="*/ 199987 h 812800"/>
                <a:gd name="connsiteX6" fmla="*/ 969 w 659933"/>
                <a:gd name="connsiteY6" fmla="*/ 0 h 812800"/>
                <a:gd name="connsiteX0" fmla="*/ 4778 w 663742"/>
                <a:gd name="connsiteY0" fmla="*/ 0 h 812800"/>
                <a:gd name="connsiteX1" fmla="*/ 334260 w 663742"/>
                <a:gd name="connsiteY1" fmla="*/ 0 h 812800"/>
                <a:gd name="connsiteX2" fmla="*/ 663742 w 663742"/>
                <a:gd name="connsiteY2" fmla="*/ 406400 h 812800"/>
                <a:gd name="connsiteX3" fmla="*/ 334260 w 663742"/>
                <a:gd name="connsiteY3" fmla="*/ 812800 h 812800"/>
                <a:gd name="connsiteX4" fmla="*/ 4778 w 663742"/>
                <a:gd name="connsiteY4" fmla="*/ 812800 h 812800"/>
                <a:gd name="connsiteX5" fmla="*/ 0 w 663742"/>
                <a:gd name="connsiteY5" fmla="*/ 653377 h 812800"/>
                <a:gd name="connsiteX6" fmla="*/ 3809 w 663742"/>
                <a:gd name="connsiteY6" fmla="*/ 199987 h 812800"/>
                <a:gd name="connsiteX7" fmla="*/ 4778 w 663742"/>
                <a:gd name="connsiteY7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3742" h="812800">
                  <a:moveTo>
                    <a:pt x="4778" y="0"/>
                  </a:moveTo>
                  <a:lnTo>
                    <a:pt x="334260" y="0"/>
                  </a:lnTo>
                  <a:cubicBezTo>
                    <a:pt x="516228" y="0"/>
                    <a:pt x="663742" y="181951"/>
                    <a:pt x="663742" y="406400"/>
                  </a:cubicBezTo>
                  <a:cubicBezTo>
                    <a:pt x="663742" y="630849"/>
                    <a:pt x="516228" y="812800"/>
                    <a:pt x="334260" y="812800"/>
                  </a:cubicBezTo>
                  <a:lnTo>
                    <a:pt x="4778" y="812800"/>
                  </a:lnTo>
                  <a:lnTo>
                    <a:pt x="0" y="653377"/>
                  </a:lnTo>
                  <a:cubicBezTo>
                    <a:pt x="1270" y="502247"/>
                    <a:pt x="2539" y="351117"/>
                    <a:pt x="3809" y="199987"/>
                  </a:cubicBezTo>
                  <a:lnTo>
                    <a:pt x="4778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02" name="Flowchart: Delay 10"/>
            <p:cNvSpPr/>
            <p:nvPr/>
          </p:nvSpPr>
          <p:spPr bwMode="auto">
            <a:xfrm>
              <a:off x="2008762" y="2178872"/>
              <a:ext cx="382909" cy="468900"/>
            </a:xfrm>
            <a:custGeom>
              <a:avLst/>
              <a:gdLst>
                <a:gd name="connsiteX0" fmla="*/ 0 w 658964"/>
                <a:gd name="connsiteY0" fmla="*/ 0 h 812800"/>
                <a:gd name="connsiteX1" fmla="*/ 329482 w 658964"/>
                <a:gd name="connsiteY1" fmla="*/ 0 h 812800"/>
                <a:gd name="connsiteX2" fmla="*/ 658964 w 658964"/>
                <a:gd name="connsiteY2" fmla="*/ 406400 h 812800"/>
                <a:gd name="connsiteX3" fmla="*/ 329482 w 658964"/>
                <a:gd name="connsiteY3" fmla="*/ 812800 h 812800"/>
                <a:gd name="connsiteX4" fmla="*/ 0 w 658964"/>
                <a:gd name="connsiteY4" fmla="*/ 812800 h 812800"/>
                <a:gd name="connsiteX5" fmla="*/ 0 w 658964"/>
                <a:gd name="connsiteY5" fmla="*/ 0 h 812800"/>
                <a:gd name="connsiteX0" fmla="*/ 969 w 659933"/>
                <a:gd name="connsiteY0" fmla="*/ 0 h 812800"/>
                <a:gd name="connsiteX1" fmla="*/ 330451 w 659933"/>
                <a:gd name="connsiteY1" fmla="*/ 0 h 812800"/>
                <a:gd name="connsiteX2" fmla="*/ 659933 w 659933"/>
                <a:gd name="connsiteY2" fmla="*/ 406400 h 812800"/>
                <a:gd name="connsiteX3" fmla="*/ 330451 w 659933"/>
                <a:gd name="connsiteY3" fmla="*/ 812800 h 812800"/>
                <a:gd name="connsiteX4" fmla="*/ 969 w 659933"/>
                <a:gd name="connsiteY4" fmla="*/ 812800 h 812800"/>
                <a:gd name="connsiteX5" fmla="*/ 0 w 659933"/>
                <a:gd name="connsiteY5" fmla="*/ 199987 h 812800"/>
                <a:gd name="connsiteX6" fmla="*/ 969 w 659933"/>
                <a:gd name="connsiteY6" fmla="*/ 0 h 812800"/>
                <a:gd name="connsiteX0" fmla="*/ 4778 w 663742"/>
                <a:gd name="connsiteY0" fmla="*/ 0 h 812800"/>
                <a:gd name="connsiteX1" fmla="*/ 334260 w 663742"/>
                <a:gd name="connsiteY1" fmla="*/ 0 h 812800"/>
                <a:gd name="connsiteX2" fmla="*/ 663742 w 663742"/>
                <a:gd name="connsiteY2" fmla="*/ 406400 h 812800"/>
                <a:gd name="connsiteX3" fmla="*/ 334260 w 663742"/>
                <a:gd name="connsiteY3" fmla="*/ 812800 h 812800"/>
                <a:gd name="connsiteX4" fmla="*/ 4778 w 663742"/>
                <a:gd name="connsiteY4" fmla="*/ 812800 h 812800"/>
                <a:gd name="connsiteX5" fmla="*/ 0 w 663742"/>
                <a:gd name="connsiteY5" fmla="*/ 653377 h 812800"/>
                <a:gd name="connsiteX6" fmla="*/ 3809 w 663742"/>
                <a:gd name="connsiteY6" fmla="*/ 199987 h 812800"/>
                <a:gd name="connsiteX7" fmla="*/ 4778 w 663742"/>
                <a:gd name="connsiteY7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3742" h="812800">
                  <a:moveTo>
                    <a:pt x="4778" y="0"/>
                  </a:moveTo>
                  <a:lnTo>
                    <a:pt x="334260" y="0"/>
                  </a:lnTo>
                  <a:cubicBezTo>
                    <a:pt x="516228" y="0"/>
                    <a:pt x="663742" y="181951"/>
                    <a:pt x="663742" y="406400"/>
                  </a:cubicBezTo>
                  <a:cubicBezTo>
                    <a:pt x="663742" y="630849"/>
                    <a:pt x="516228" y="812800"/>
                    <a:pt x="334260" y="812800"/>
                  </a:cubicBezTo>
                  <a:lnTo>
                    <a:pt x="4778" y="812800"/>
                  </a:lnTo>
                  <a:lnTo>
                    <a:pt x="0" y="653377"/>
                  </a:lnTo>
                  <a:cubicBezTo>
                    <a:pt x="1270" y="502247"/>
                    <a:pt x="2539" y="351117"/>
                    <a:pt x="3809" y="199987"/>
                  </a:cubicBezTo>
                  <a:lnTo>
                    <a:pt x="4778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4586" y="2352602"/>
              <a:ext cx="424236" cy="406400"/>
              <a:chOff x="1607464" y="2009795"/>
              <a:chExt cx="720577" cy="690282"/>
            </a:xfrm>
          </p:grpSpPr>
          <p:sp>
            <p:nvSpPr>
              <p:cNvPr id="104" name="Isosceles Triangle 103"/>
              <p:cNvSpPr/>
              <p:nvPr/>
            </p:nvSpPr>
            <p:spPr bwMode="auto">
              <a:xfrm rot="5400000">
                <a:off x="1559859" y="2057400"/>
                <a:ext cx="690282" cy="595071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 bwMode="auto">
              <a:xfrm>
                <a:off x="2193570" y="2287699"/>
                <a:ext cx="134471" cy="134471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6" name="Straight Connector 105"/>
            <p:cNvCxnSpPr>
              <a:endCxn id="102" idx="5"/>
            </p:cNvCxnSpPr>
            <p:nvPr/>
          </p:nvCxnSpPr>
          <p:spPr bwMode="auto">
            <a:xfrm>
              <a:off x="1300441" y="2555801"/>
              <a:ext cx="708321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107" name="Straight Connector 106"/>
            <p:cNvCxnSpPr>
              <a:endCxn id="102" idx="6"/>
            </p:cNvCxnSpPr>
            <p:nvPr/>
          </p:nvCxnSpPr>
          <p:spPr bwMode="auto">
            <a:xfrm>
              <a:off x="1592826" y="2294243"/>
              <a:ext cx="41813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8" name="Straight Connector 107"/>
            <p:cNvCxnSpPr>
              <a:endCxn id="101" idx="5"/>
            </p:cNvCxnSpPr>
            <p:nvPr/>
          </p:nvCxnSpPr>
          <p:spPr bwMode="auto">
            <a:xfrm>
              <a:off x="1592826" y="2012586"/>
              <a:ext cx="415936" cy="329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09" name="Oval 108"/>
            <p:cNvSpPr/>
            <p:nvPr/>
          </p:nvSpPr>
          <p:spPr bwMode="auto">
            <a:xfrm>
              <a:off x="1534540" y="2488997"/>
              <a:ext cx="120061" cy="106389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ru-RU" sz="2000" b="1">
                <a:latin typeface="Neo Sans Intel" pitchFamily="34" charset="0"/>
                <a:cs typeface="Arial" pitchFamily="34" charset="0"/>
              </a:endParaRPr>
            </a:p>
          </p:txBody>
        </p:sp>
        <p:cxnSp>
          <p:nvCxnSpPr>
            <p:cNvPr id="110" name="Straight Connector 109"/>
            <p:cNvCxnSpPr/>
            <p:nvPr/>
          </p:nvCxnSpPr>
          <p:spPr bwMode="auto">
            <a:xfrm>
              <a:off x="1603298" y="1996481"/>
              <a:ext cx="0" cy="1063809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1" name="Rectangle 110"/>
            <p:cNvSpPr/>
            <p:nvPr/>
          </p:nvSpPr>
          <p:spPr>
            <a:xfrm>
              <a:off x="988837" y="3026415"/>
              <a:ext cx="13319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Write enable</a:t>
              </a:r>
            </a:p>
          </p:txBody>
        </p:sp>
        <p:cxnSp>
          <p:nvCxnSpPr>
            <p:cNvPr id="113" name="Straight Connector 112"/>
            <p:cNvCxnSpPr>
              <a:endCxn id="101" idx="6"/>
            </p:cNvCxnSpPr>
            <p:nvPr/>
          </p:nvCxnSpPr>
          <p:spPr bwMode="auto">
            <a:xfrm>
              <a:off x="184355" y="1754318"/>
              <a:ext cx="1826604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4" name="Straight Connector 113"/>
            <p:cNvCxnSpPr>
              <a:endCxn id="104" idx="3"/>
            </p:cNvCxnSpPr>
            <p:nvPr/>
          </p:nvCxnSpPr>
          <p:spPr bwMode="auto">
            <a:xfrm flipV="1">
              <a:off x="530942" y="2555802"/>
              <a:ext cx="293645" cy="850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>
              <a:off x="530942" y="1754318"/>
              <a:ext cx="0" cy="818494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6" name="Rectangle 115"/>
            <p:cNvSpPr/>
            <p:nvPr/>
          </p:nvSpPr>
          <p:spPr>
            <a:xfrm>
              <a:off x="184355" y="1399726"/>
              <a:ext cx="61747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Data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59915" y="1771913"/>
            <a:ext cx="1280121" cy="1093694"/>
            <a:chOff x="1618343" y="4455457"/>
            <a:chExt cx="2012764" cy="1093694"/>
          </a:xfrm>
        </p:grpSpPr>
        <p:sp>
          <p:nvSpPr>
            <p:cNvPr id="37" name="Rectangle 36"/>
            <p:cNvSpPr/>
            <p:nvPr/>
          </p:nvSpPr>
          <p:spPr bwMode="auto">
            <a:xfrm>
              <a:off x="1999129" y="4455457"/>
              <a:ext cx="1290918" cy="109369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000469" y="4547707"/>
              <a:ext cx="5222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D</a:t>
              </a:r>
            </a:p>
          </p:txBody>
        </p:sp>
        <p:cxnSp>
          <p:nvCxnSpPr>
            <p:cNvPr id="39" name="Straight Connector 38"/>
            <p:cNvCxnSpPr/>
            <p:nvPr/>
          </p:nvCxnSpPr>
          <p:spPr bwMode="auto">
            <a:xfrm>
              <a:off x="1618343" y="4733655"/>
              <a:ext cx="380785" cy="1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>
              <a:off x="1618343" y="5271539"/>
              <a:ext cx="38078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H="1">
              <a:off x="3291512" y="4733655"/>
              <a:ext cx="339595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lg" len="lg"/>
              <a:tailEnd type="oval" w="med" len="med"/>
            </a:ln>
            <a:effectLst/>
          </p:spPr>
        </p:cxnSp>
        <p:sp>
          <p:nvSpPr>
            <p:cNvPr id="44" name="Rectangle 43"/>
            <p:cNvSpPr/>
            <p:nvPr/>
          </p:nvSpPr>
          <p:spPr>
            <a:xfrm>
              <a:off x="1995391" y="5098329"/>
              <a:ext cx="7048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we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765672" y="4537702"/>
              <a:ext cx="5423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Q</a:t>
              </a:r>
            </a:p>
          </p:txBody>
        </p:sp>
      </p:grp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69389"/>
              </p:ext>
            </p:extLst>
          </p:nvPr>
        </p:nvGraphicFramePr>
        <p:xfrm>
          <a:off x="8219950" y="1765901"/>
          <a:ext cx="1782501" cy="1343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44"/>
                <a:gridCol w="437795"/>
                <a:gridCol w="555812"/>
                <a:gridCol w="401250"/>
              </a:tblGrid>
              <a:tr h="3377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Q</a:t>
                      </a:r>
                      <a:r>
                        <a:rPr lang="en-US" sz="1400" dirty="0" smtClean="0"/>
                        <a:t>t-1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D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0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1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Q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itchFamily="49" charset="0"/>
                          <a:ea typeface="+mn-ea"/>
                          <a:cs typeface="Consolas" pitchFamily="49" charset="0"/>
                        </a:rPr>
                        <a:t>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734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Edge-triggered D Latch (D flip-flop)</a:t>
            </a:r>
            <a:endParaRPr lang="en-US" dirty="0"/>
          </a:p>
        </p:txBody>
      </p:sp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838200" y="3511784"/>
            <a:ext cx="7822485" cy="2578939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US" sz="2000" dirty="0"/>
              <a:t>Don’t </a:t>
            </a:r>
            <a:r>
              <a:rPr lang="en-US" sz="2000" i="1" dirty="0"/>
              <a:t>open</a:t>
            </a:r>
            <a:r>
              <a:rPr lang="en-US" sz="2000" dirty="0"/>
              <a:t> for writing neither at </a:t>
            </a:r>
            <a:r>
              <a:rPr lang="en-US" sz="2000" b="1" i="1" dirty="0"/>
              <a:t>we</a:t>
            </a:r>
            <a:r>
              <a:rPr lang="en-US" sz="2000" dirty="0"/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=0</a:t>
            </a:r>
            <a:r>
              <a:rPr lang="en-US" sz="2000" dirty="0"/>
              <a:t> nor at </a:t>
            </a:r>
            <a:r>
              <a:rPr lang="en-US" sz="2000" b="1" i="1" dirty="0"/>
              <a:t>we</a:t>
            </a:r>
            <a:r>
              <a:rPr lang="en-US" sz="2000" dirty="0"/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=1</a:t>
            </a:r>
            <a:r>
              <a:rPr lang="en-US" sz="2000" dirty="0"/>
              <a:t> as one of the triggers is closed</a:t>
            </a:r>
          </a:p>
          <a:p>
            <a:pPr marL="342900" indent="-342900">
              <a:spcBef>
                <a:spcPts val="600"/>
              </a:spcBef>
            </a:pPr>
            <a:r>
              <a:rPr lang="en-US" sz="2000" dirty="0"/>
              <a:t>It is open for a very small amount of time when the write enable goes from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dirty="0"/>
              <a:t> to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757238" lvl="2" indent="-342900">
              <a:spcBef>
                <a:spcPts val="600"/>
              </a:spcBef>
            </a:pPr>
            <a:r>
              <a:rPr lang="en-US" sz="1800" dirty="0"/>
              <a:t>The value from the first trigger is written to the second trigger and then the first trigger is closed</a:t>
            </a:r>
          </a:p>
          <a:p>
            <a:pPr marL="342900" indent="-342900">
              <a:spcBef>
                <a:spcPts val="600"/>
              </a:spcBef>
            </a:pPr>
            <a:r>
              <a:rPr lang="en-US" sz="2000" dirty="0"/>
              <a:t>It is a trigger asserted by the positive edge of write enable signal</a:t>
            </a:r>
          </a:p>
          <a:p>
            <a:pPr marL="342900" indent="-342900">
              <a:spcBef>
                <a:spcPts val="600"/>
              </a:spcBef>
            </a:pPr>
            <a:r>
              <a:rPr lang="en-US" sz="2000" dirty="0"/>
              <a:t>Such types of triggers are mostly used to organize pipelined execution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9</a:t>
            </a:fld>
            <a:endParaRPr lang="ru-RU"/>
          </a:p>
        </p:txBody>
      </p:sp>
      <p:grpSp>
        <p:nvGrpSpPr>
          <p:cNvPr id="62" name="Group 61"/>
          <p:cNvGrpSpPr/>
          <p:nvPr/>
        </p:nvGrpSpPr>
        <p:grpSpPr>
          <a:xfrm>
            <a:off x="2294987" y="1494994"/>
            <a:ext cx="5164569" cy="1755686"/>
            <a:chOff x="770986" y="1329894"/>
            <a:chExt cx="5164569" cy="1755686"/>
          </a:xfrm>
        </p:grpSpPr>
        <p:grpSp>
          <p:nvGrpSpPr>
            <p:cNvPr id="4" name="Group 3"/>
            <p:cNvGrpSpPr/>
            <p:nvPr/>
          </p:nvGrpSpPr>
          <p:grpSpPr>
            <a:xfrm>
              <a:off x="1621090" y="1329894"/>
              <a:ext cx="2036126" cy="1093694"/>
              <a:chOff x="106621" y="4455457"/>
              <a:chExt cx="3201449" cy="1093694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1999129" y="4455457"/>
                <a:ext cx="1290918" cy="1093694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000469" y="4547707"/>
                <a:ext cx="52223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D</a:t>
                </a:r>
              </a:p>
            </p:txBody>
          </p:sp>
          <p:cxnSp>
            <p:nvCxnSpPr>
              <p:cNvPr id="7" name="Straight Connector 6"/>
              <p:cNvCxnSpPr/>
              <p:nvPr/>
            </p:nvCxnSpPr>
            <p:spPr bwMode="auto">
              <a:xfrm>
                <a:off x="106621" y="4733656"/>
                <a:ext cx="1892507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0" name="Rectangle 9"/>
              <p:cNvSpPr/>
              <p:nvPr/>
            </p:nvSpPr>
            <p:spPr>
              <a:xfrm>
                <a:off x="1995391" y="5098329"/>
                <a:ext cx="7048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we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765672" y="4537702"/>
                <a:ext cx="54239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Q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389970" y="1345180"/>
              <a:ext cx="1040318" cy="1093694"/>
              <a:chOff x="1995391" y="4455457"/>
              <a:chExt cx="1635716" cy="1093694"/>
            </a:xfrm>
          </p:grpSpPr>
          <p:sp>
            <p:nvSpPr>
              <p:cNvPr id="13" name="Rectangle 12"/>
              <p:cNvSpPr/>
              <p:nvPr/>
            </p:nvSpPr>
            <p:spPr bwMode="auto">
              <a:xfrm>
                <a:off x="1999129" y="4455457"/>
                <a:ext cx="1290918" cy="1093694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000470" y="4547707"/>
                <a:ext cx="52223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D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 flipH="1">
                <a:off x="3291512" y="4733655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8" name="Rectangle 17"/>
              <p:cNvSpPr/>
              <p:nvPr/>
            </p:nvSpPr>
            <p:spPr>
              <a:xfrm>
                <a:off x="1995391" y="5098329"/>
                <a:ext cx="7048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we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765672" y="4537702"/>
                <a:ext cx="54239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Q</a:t>
                </a:r>
              </a:p>
            </p:txBody>
          </p:sp>
        </p:grpSp>
        <p:cxnSp>
          <p:nvCxnSpPr>
            <p:cNvPr id="23" name="Elbow Connector 22"/>
            <p:cNvCxnSpPr>
              <a:stCxn id="40" idx="3"/>
              <a:endCxn id="18" idx="1"/>
            </p:cNvCxnSpPr>
            <p:nvPr/>
          </p:nvCxnSpPr>
          <p:spPr bwMode="auto">
            <a:xfrm flipV="1">
              <a:off x="1629775" y="2157329"/>
              <a:ext cx="2760195" cy="605086"/>
            </a:xfrm>
            <a:prstGeom prst="bentConnector3">
              <a:avLst>
                <a:gd name="adj1" fmla="val 86993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3645753" y="1581416"/>
              <a:ext cx="747447" cy="4925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Elbow Connector 30"/>
            <p:cNvCxnSpPr>
              <a:stCxn id="20" idx="3"/>
              <a:endCxn id="40" idx="3"/>
            </p:cNvCxnSpPr>
            <p:nvPr/>
          </p:nvCxnSpPr>
          <p:spPr bwMode="auto">
            <a:xfrm rot="10800000" flipV="1">
              <a:off x="1629776" y="2142567"/>
              <a:ext cx="513339" cy="619847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5430288" y="1429512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out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70986" y="2439249"/>
              <a:ext cx="858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Write enable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01711" y="1419805"/>
              <a:ext cx="620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  <p:cxnSp>
          <p:nvCxnSpPr>
            <p:cNvPr id="16" name="Elbow Connector 15"/>
            <p:cNvCxnSpPr>
              <a:stCxn id="21" idx="6"/>
              <a:endCxn id="10" idx="1"/>
            </p:cNvCxnSpPr>
            <p:nvPr/>
          </p:nvCxnSpPr>
          <p:spPr bwMode="auto">
            <a:xfrm flipV="1">
              <a:off x="2533043" y="2142043"/>
              <a:ext cx="289307" cy="527"/>
            </a:xfrm>
            <a:prstGeom prst="bentConnector3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/>
            <p:cNvGrpSpPr/>
            <p:nvPr/>
          </p:nvGrpSpPr>
          <p:grpSpPr>
            <a:xfrm>
              <a:off x="2143113" y="1939368"/>
              <a:ext cx="389930" cy="406400"/>
              <a:chOff x="3091233" y="3428338"/>
              <a:chExt cx="389930" cy="406400"/>
            </a:xfrm>
          </p:grpSpPr>
          <p:sp>
            <p:nvSpPr>
              <p:cNvPr id="20" name="Isosceles Triangle 19"/>
              <p:cNvSpPr/>
              <p:nvPr/>
            </p:nvSpPr>
            <p:spPr bwMode="auto">
              <a:xfrm rot="5400000">
                <a:off x="3063206" y="3456365"/>
                <a:ext cx="406400" cy="350345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 bwMode="auto">
              <a:xfrm>
                <a:off x="3401994" y="3591955"/>
                <a:ext cx="79169" cy="79169"/>
              </a:xfrm>
              <a:prstGeom prst="ellips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</p:grp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091302"/>
              </p:ext>
            </p:extLst>
          </p:nvPr>
        </p:nvGraphicFramePr>
        <p:xfrm>
          <a:off x="8346142" y="1521932"/>
          <a:ext cx="2098339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352"/>
                <a:gridCol w="493296"/>
                <a:gridCol w="607496"/>
                <a:gridCol w="527195"/>
              </a:tblGrid>
              <a:tr h="2930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Q</a:t>
                      </a:r>
                      <a:r>
                        <a:rPr lang="en-US" sz="1400" dirty="0" smtClean="0"/>
                        <a:t>t-1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01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01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012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tx2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tx2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3967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accent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 smtClean="0">
                        <a:solidFill>
                          <a:schemeClr val="tx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>
                        <a:solidFill>
                          <a:schemeClr val="tx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61" name="Group 60"/>
          <p:cNvGrpSpPr/>
          <p:nvPr/>
        </p:nvGrpSpPr>
        <p:grpSpPr>
          <a:xfrm>
            <a:off x="8889619" y="4008092"/>
            <a:ext cx="1292951" cy="1093694"/>
            <a:chOff x="4766878" y="2308155"/>
            <a:chExt cx="1292951" cy="1093694"/>
          </a:xfrm>
        </p:grpSpPr>
        <p:sp>
          <p:nvSpPr>
            <p:cNvPr id="49" name="Rectangle 48"/>
            <p:cNvSpPr/>
            <p:nvPr/>
          </p:nvSpPr>
          <p:spPr bwMode="auto">
            <a:xfrm>
              <a:off x="5021888" y="2308155"/>
              <a:ext cx="821026" cy="109369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 dirty="0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022741" y="2400405"/>
              <a:ext cx="3321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D</a:t>
              </a:r>
            </a:p>
          </p:txBody>
        </p:sp>
        <p:cxnSp>
          <p:nvCxnSpPr>
            <p:cNvPr id="51" name="Straight Connector 50"/>
            <p:cNvCxnSpPr/>
            <p:nvPr/>
          </p:nvCxnSpPr>
          <p:spPr bwMode="auto">
            <a:xfrm flipH="1">
              <a:off x="5843846" y="2586353"/>
              <a:ext cx="215983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3" name="Rectangle 52"/>
            <p:cNvSpPr/>
            <p:nvPr/>
          </p:nvSpPr>
          <p:spPr>
            <a:xfrm>
              <a:off x="5509411" y="2390400"/>
              <a:ext cx="34496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Neo Sans Intel" pitchFamily="34" charset="0"/>
                </a:rPr>
                <a:t>Q</a:t>
              </a:r>
            </a:p>
          </p:txBody>
        </p:sp>
        <p:sp>
          <p:nvSpPr>
            <p:cNvPr id="56" name="Isosceles Triangle 55"/>
            <p:cNvSpPr/>
            <p:nvPr/>
          </p:nvSpPr>
          <p:spPr bwMode="auto">
            <a:xfrm rot="19851746">
              <a:off x="4972437" y="3052739"/>
              <a:ext cx="187953" cy="162029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022740" y="2951027"/>
              <a:ext cx="55523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 err="1">
                  <a:latin typeface="Neo Sans Intel" pitchFamily="34" charset="0"/>
                </a:rPr>
                <a:t>clk</a:t>
              </a:r>
              <a:endParaRPr lang="en-US" sz="1600" dirty="0">
                <a:latin typeface="Neo Sans Intel" pitchFamily="34" charset="0"/>
              </a:endParaRPr>
            </a:p>
          </p:txBody>
        </p:sp>
        <p:cxnSp>
          <p:nvCxnSpPr>
            <p:cNvPr id="58" name="Straight Connector 57"/>
            <p:cNvCxnSpPr>
              <a:stCxn id="56" idx="1"/>
            </p:cNvCxnSpPr>
            <p:nvPr/>
          </p:nvCxnSpPr>
          <p:spPr bwMode="auto">
            <a:xfrm flipH="1" flipV="1">
              <a:off x="4766878" y="3156585"/>
              <a:ext cx="258493" cy="4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/>
            <p:cNvCxnSpPr>
              <a:stCxn id="50" idx="1"/>
            </p:cNvCxnSpPr>
            <p:nvPr/>
          </p:nvCxnSpPr>
          <p:spPr bwMode="auto">
            <a:xfrm flipH="1">
              <a:off x="4766879" y="2569682"/>
              <a:ext cx="255862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" name="Group 62"/>
          <p:cNvGrpSpPr/>
          <p:nvPr/>
        </p:nvGrpSpPr>
        <p:grpSpPr>
          <a:xfrm>
            <a:off x="8422023" y="1839278"/>
            <a:ext cx="1917314" cy="369332"/>
            <a:chOff x="6549916" y="999409"/>
            <a:chExt cx="1917314" cy="369332"/>
          </a:xfrm>
        </p:grpSpPr>
        <p:sp>
          <p:nvSpPr>
            <p:cNvPr id="64" name="TextBox 63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2844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58317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15592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431068" y="2188712"/>
            <a:ext cx="1907154" cy="369332"/>
            <a:chOff x="6549916" y="999409"/>
            <a:chExt cx="1907154" cy="369332"/>
          </a:xfrm>
        </p:grpSpPr>
        <p:sp>
          <p:nvSpPr>
            <p:cNvPr id="69" name="TextBox 68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0233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57301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1457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8431068" y="2502164"/>
            <a:ext cx="1907154" cy="369332"/>
            <a:chOff x="6549916" y="999409"/>
            <a:chExt cx="1907154" cy="369332"/>
          </a:xfrm>
        </p:grpSpPr>
        <p:sp>
          <p:nvSpPr>
            <p:cNvPr id="74" name="TextBox 73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987806" y="999409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/>
                  <a:cs typeface="Calibri"/>
                </a:rPr>
                <a:t>↑</a:t>
              </a:r>
              <a:endParaRPr 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7301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1457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432183" y="2827284"/>
            <a:ext cx="1907154" cy="369332"/>
            <a:chOff x="6549916" y="999409"/>
            <a:chExt cx="1907154" cy="369332"/>
          </a:xfrm>
        </p:grpSpPr>
        <p:sp>
          <p:nvSpPr>
            <p:cNvPr id="79" name="TextBox 78"/>
            <p:cNvSpPr txBox="1"/>
            <p:nvPr/>
          </p:nvSpPr>
          <p:spPr>
            <a:xfrm>
              <a:off x="654991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987806" y="999409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alibri"/>
                  <a:cs typeface="Calibri"/>
                </a:rPr>
                <a:t>↓</a:t>
              </a:r>
              <a:endParaRPr lang="en-US" dirty="0">
                <a:solidFill>
                  <a:schemeClr val="tx2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73017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145766" y="999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Q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4682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Increment Loop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10</a:t>
            </a:fld>
            <a:endParaRPr lang="ru-RU"/>
          </a:p>
        </p:txBody>
      </p:sp>
      <p:cxnSp>
        <p:nvCxnSpPr>
          <p:cNvPr id="39" name="Elbow Connector 38"/>
          <p:cNvCxnSpPr>
            <a:stCxn id="46" idx="3"/>
            <a:endCxn id="62" idx="0"/>
          </p:cNvCxnSpPr>
          <p:nvPr/>
        </p:nvCxnSpPr>
        <p:spPr bwMode="auto">
          <a:xfrm flipH="1" flipV="1">
            <a:off x="2563426" y="2618449"/>
            <a:ext cx="2029797" cy="348362"/>
          </a:xfrm>
          <a:prstGeom prst="bentConnector4">
            <a:avLst>
              <a:gd name="adj1" fmla="val -11262"/>
              <a:gd name="adj2" fmla="val 364536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40" name="Oval 39"/>
          <p:cNvSpPr/>
          <p:nvPr/>
        </p:nvSpPr>
        <p:spPr bwMode="auto">
          <a:xfrm>
            <a:off x="2476660" y="4923054"/>
            <a:ext cx="145414" cy="145414"/>
          </a:xfrm>
          <a:prstGeom prst="ellipse">
            <a:avLst/>
          </a:prstGeom>
          <a:solidFill>
            <a:schemeClr val="tx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>
              <a:latin typeface="+mj-lt"/>
              <a:cs typeface="Arial" pitchFamily="34" charset="0"/>
            </a:endParaRPr>
          </a:p>
        </p:txBody>
      </p:sp>
      <p:cxnSp>
        <p:nvCxnSpPr>
          <p:cNvPr id="41" name="Elbow Connector 40"/>
          <p:cNvCxnSpPr>
            <a:stCxn id="40" idx="6"/>
            <a:endCxn id="48" idx="1"/>
          </p:cNvCxnSpPr>
          <p:nvPr/>
        </p:nvCxnSpPr>
        <p:spPr bwMode="auto">
          <a:xfrm flipV="1">
            <a:off x="2622075" y="3502125"/>
            <a:ext cx="916553" cy="1493636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42" name="Group 41"/>
          <p:cNvGrpSpPr/>
          <p:nvPr/>
        </p:nvGrpSpPr>
        <p:grpSpPr>
          <a:xfrm>
            <a:off x="3538627" y="1909054"/>
            <a:ext cx="1065186" cy="2108010"/>
            <a:chOff x="5030045" y="2169459"/>
            <a:chExt cx="530873" cy="1050601"/>
          </a:xfrm>
        </p:grpSpPr>
        <p:sp>
          <p:nvSpPr>
            <p:cNvPr id="45" name="Freeform 127"/>
            <p:cNvSpPr>
              <a:spLocks/>
            </p:cNvSpPr>
            <p:nvPr/>
          </p:nvSpPr>
          <p:spPr bwMode="auto">
            <a:xfrm>
              <a:off x="5030045" y="2169459"/>
              <a:ext cx="530873" cy="1050601"/>
            </a:xfrm>
            <a:custGeom>
              <a:avLst/>
              <a:gdLst>
                <a:gd name="T0" fmla="*/ 0 w 210"/>
                <a:gd name="T1" fmla="*/ 0 h 413"/>
                <a:gd name="T2" fmla="*/ 0 w 210"/>
                <a:gd name="T3" fmla="*/ 167 h 413"/>
                <a:gd name="T4" fmla="*/ 91 w 210"/>
                <a:gd name="T5" fmla="*/ 207 h 413"/>
                <a:gd name="T6" fmla="*/ 0 w 210"/>
                <a:gd name="T7" fmla="*/ 245 h 413"/>
                <a:gd name="T8" fmla="*/ 0 w 210"/>
                <a:gd name="T9" fmla="*/ 412 h 413"/>
                <a:gd name="T10" fmla="*/ 284 w 210"/>
                <a:gd name="T11" fmla="*/ 286 h 413"/>
                <a:gd name="T12" fmla="*/ 284 w 210"/>
                <a:gd name="T13" fmla="*/ 127 h 413"/>
                <a:gd name="T14" fmla="*/ 0 w 210"/>
                <a:gd name="T15" fmla="*/ 0 h 413"/>
                <a:gd name="T16" fmla="*/ 0 w 210"/>
                <a:gd name="T17" fmla="*/ 0 h 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0"/>
                <a:gd name="T28" fmla="*/ 0 h 413"/>
                <a:gd name="T29" fmla="*/ 210 w 210"/>
                <a:gd name="T30" fmla="*/ 413 h 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0" h="413">
                  <a:moveTo>
                    <a:pt x="0" y="0"/>
                  </a:moveTo>
                  <a:lnTo>
                    <a:pt x="0" y="167"/>
                  </a:lnTo>
                  <a:lnTo>
                    <a:pt x="67" y="207"/>
                  </a:lnTo>
                  <a:lnTo>
                    <a:pt x="0" y="245"/>
                  </a:lnTo>
                  <a:lnTo>
                    <a:pt x="0" y="412"/>
                  </a:lnTo>
                  <a:lnTo>
                    <a:pt x="209" y="286"/>
                  </a:lnTo>
                  <a:lnTo>
                    <a:pt x="209" y="127"/>
                  </a:lnTo>
                  <a:lnTo>
                    <a:pt x="0" y="0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189220" y="2604594"/>
              <a:ext cx="366420" cy="184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Add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030045" y="2313940"/>
              <a:ext cx="113455" cy="84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30045" y="2921239"/>
              <a:ext cx="113455" cy="84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>
                  <a:latin typeface="+mj-lt"/>
                </a:rPr>
                <a:t> 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055155" y="2195861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5</a:t>
            </a:r>
          </a:p>
        </p:txBody>
      </p:sp>
      <p:cxnSp>
        <p:nvCxnSpPr>
          <p:cNvPr id="44" name="Straight Arrow Connector 43"/>
          <p:cNvCxnSpPr>
            <a:stCxn id="43" idx="3"/>
            <a:endCxn id="47" idx="1"/>
          </p:cNvCxnSpPr>
          <p:nvPr/>
        </p:nvCxnSpPr>
        <p:spPr bwMode="auto">
          <a:xfrm flipV="1">
            <a:off x="3344017" y="2283592"/>
            <a:ext cx="194610" cy="81547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57" name="Straight Arrow Connector 56"/>
          <p:cNvCxnSpPr>
            <a:stCxn id="62" idx="2"/>
            <a:endCxn id="40" idx="4"/>
          </p:cNvCxnSpPr>
          <p:nvPr/>
        </p:nvCxnSpPr>
        <p:spPr bwMode="auto">
          <a:xfrm flipH="1">
            <a:off x="2549367" y="3873744"/>
            <a:ext cx="14058" cy="119472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8" name="Group 57"/>
          <p:cNvGrpSpPr/>
          <p:nvPr/>
        </p:nvGrpSpPr>
        <p:grpSpPr>
          <a:xfrm>
            <a:off x="2158944" y="2618449"/>
            <a:ext cx="761735" cy="1255294"/>
            <a:chOff x="155044" y="1514471"/>
            <a:chExt cx="379637" cy="625620"/>
          </a:xfrm>
        </p:grpSpPr>
        <p:grpSp>
          <p:nvGrpSpPr>
            <p:cNvPr id="60" name="Group 59"/>
            <p:cNvGrpSpPr/>
            <p:nvPr/>
          </p:nvGrpSpPr>
          <p:grpSpPr>
            <a:xfrm>
              <a:off x="178582" y="1514471"/>
              <a:ext cx="356099" cy="625620"/>
              <a:chOff x="2991378" y="2694759"/>
              <a:chExt cx="468998" cy="823968"/>
            </a:xfrm>
          </p:grpSpPr>
          <p:sp>
            <p:nvSpPr>
              <p:cNvPr id="62" name="Rectangle 61"/>
              <p:cNvSpPr/>
              <p:nvPr/>
            </p:nvSpPr>
            <p:spPr bwMode="auto">
              <a:xfrm>
                <a:off x="2991378" y="2694759"/>
                <a:ext cx="468998" cy="8239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092670" y="2872568"/>
                <a:ext cx="266418" cy="34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+mj-lt"/>
                  </a:rPr>
                  <a:t>D</a:t>
                </a:r>
              </a:p>
            </p:txBody>
          </p:sp>
        </p:grpSp>
        <p:sp>
          <p:nvSpPr>
            <p:cNvPr id="61" name="Isosceles Triangle 60"/>
            <p:cNvSpPr/>
            <p:nvPr/>
          </p:nvSpPr>
          <p:spPr bwMode="auto">
            <a:xfrm rot="19800000">
              <a:off x="155044" y="1973506"/>
              <a:ext cx="89552" cy="77200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+mj-lt"/>
                <a:cs typeface="Arial" pitchFamily="34" charset="0"/>
              </a:endParaRPr>
            </a:p>
          </p:txBody>
        </p:sp>
      </p:grpSp>
      <p:cxnSp>
        <p:nvCxnSpPr>
          <p:cNvPr id="59" name="Straight Arrow Connector 58"/>
          <p:cNvCxnSpPr>
            <a:stCxn id="40" idx="4"/>
          </p:cNvCxnSpPr>
          <p:nvPr/>
        </p:nvCxnSpPr>
        <p:spPr bwMode="auto">
          <a:xfrm>
            <a:off x="2549367" y="5068468"/>
            <a:ext cx="0" cy="89418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1555774" y="3478280"/>
            <a:ext cx="441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err="1">
                <a:latin typeface="+mj-lt"/>
              </a:rPr>
              <a:t>Clk</a:t>
            </a:r>
            <a:endParaRPr lang="en-US" sz="1600" b="1" dirty="0">
              <a:latin typeface="+mj-lt"/>
            </a:endParaRPr>
          </a:p>
        </p:txBody>
      </p:sp>
      <p:cxnSp>
        <p:nvCxnSpPr>
          <p:cNvPr id="70" name="Straight Arrow Connector 69"/>
          <p:cNvCxnSpPr>
            <a:stCxn id="69" idx="3"/>
            <a:endCxn id="61" idx="1"/>
          </p:cNvCxnSpPr>
          <p:nvPr/>
        </p:nvCxnSpPr>
        <p:spPr bwMode="auto">
          <a:xfrm flipV="1">
            <a:off x="1996920" y="3639405"/>
            <a:ext cx="212962" cy="815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grpSp>
        <p:nvGrpSpPr>
          <p:cNvPr id="84" name="Group 83"/>
          <p:cNvGrpSpPr/>
          <p:nvPr/>
        </p:nvGrpSpPr>
        <p:grpSpPr>
          <a:xfrm>
            <a:off x="3791551" y="4395237"/>
            <a:ext cx="9346778" cy="450000"/>
            <a:chOff x="83333" y="3858546"/>
            <a:chExt cx="9346778" cy="450000"/>
          </a:xfrm>
        </p:grpSpPr>
        <p:grpSp>
          <p:nvGrpSpPr>
            <p:cNvPr id="85" name="Group 84"/>
            <p:cNvGrpSpPr/>
            <p:nvPr/>
          </p:nvGrpSpPr>
          <p:grpSpPr>
            <a:xfrm>
              <a:off x="637798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37" name="Freeform 136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8" name="Freeform 137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39" name="Straight Connector 138"/>
                <p:cNvCxnSpPr>
                  <a:endCxn id="138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40" name="Straight Connector 139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32" name="Group 131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33" name="Freeform 132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4" name="Freeform 133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35" name="Straight Connector 134"/>
                <p:cNvCxnSpPr>
                  <a:endCxn id="134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36" name="Straight Connector 135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86" name="Group 85"/>
            <p:cNvGrpSpPr/>
            <p:nvPr/>
          </p:nvGrpSpPr>
          <p:grpSpPr>
            <a:xfrm>
              <a:off x="2391229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21" name="Group 120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27" name="Freeform 126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8" name="Freeform 127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29" name="Straight Connector 128"/>
                <p:cNvCxnSpPr>
                  <a:endCxn id="128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30" name="Straight Connector 129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22" name="Group 121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23" name="Freeform 122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4" name="Freeform 123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25" name="Straight Connector 124"/>
                <p:cNvCxnSpPr>
                  <a:endCxn id="124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26" name="Straight Connector 125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87" name="Group 86"/>
            <p:cNvGrpSpPr/>
            <p:nvPr/>
          </p:nvGrpSpPr>
          <p:grpSpPr>
            <a:xfrm>
              <a:off x="4145956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17" name="Freeform 116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8" name="Freeform 117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19" name="Straight Connector 118"/>
                <p:cNvCxnSpPr>
                  <a:endCxn id="118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20" name="Straight Connector 119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12" name="Group 111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13" name="Freeform 112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4" name="Freeform 113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15" name="Straight Connector 114"/>
                <p:cNvCxnSpPr>
                  <a:endCxn id="114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16" name="Straight Connector 115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88" name="Group 87"/>
            <p:cNvGrpSpPr/>
            <p:nvPr/>
          </p:nvGrpSpPr>
          <p:grpSpPr>
            <a:xfrm>
              <a:off x="5896026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01" name="Group 100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07" name="Freeform 106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8" name="Freeform 107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09" name="Straight Connector 108"/>
                <p:cNvCxnSpPr>
                  <a:endCxn id="108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10" name="Straight Connector 109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02" name="Group 101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03" name="Freeform 102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05" name="Straight Connector 104"/>
                <p:cNvCxnSpPr>
                  <a:endCxn id="104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6" name="Straight Connector 105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89" name="Group 88"/>
            <p:cNvGrpSpPr/>
            <p:nvPr/>
          </p:nvGrpSpPr>
          <p:grpSpPr>
            <a:xfrm>
              <a:off x="7660957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91" name="Group 90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97" name="Freeform 96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8" name="Freeform 97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9" name="Straight Connector 98"/>
                <p:cNvCxnSpPr>
                  <a:endCxn id="98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00" name="Straight Connector 99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92" name="Group 91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93" name="Freeform 92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4" name="Freeform 93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5" name="Straight Connector 94"/>
                <p:cNvCxnSpPr>
                  <a:endCxn id="94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6" name="Straight Connector 95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sp>
          <p:nvSpPr>
            <p:cNvPr id="90" name="TextBox 89"/>
            <p:cNvSpPr txBox="1"/>
            <p:nvPr/>
          </p:nvSpPr>
          <p:spPr>
            <a:xfrm>
              <a:off x="83333" y="3939214"/>
              <a:ext cx="554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clk</a:t>
              </a:r>
              <a:endParaRPr lang="ru-RU" dirty="0" err="1"/>
            </a:p>
          </p:txBody>
        </p:sp>
      </p:grpSp>
      <p:cxnSp>
        <p:nvCxnSpPr>
          <p:cNvPr id="141" name="Straight Connector 140"/>
          <p:cNvCxnSpPr/>
          <p:nvPr/>
        </p:nvCxnSpPr>
        <p:spPr bwMode="auto">
          <a:xfrm flipV="1">
            <a:off x="2767132" y="4927829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pSp>
        <p:nvGrpSpPr>
          <p:cNvPr id="204" name="Group 203"/>
          <p:cNvGrpSpPr/>
          <p:nvPr/>
        </p:nvGrpSpPr>
        <p:grpSpPr>
          <a:xfrm>
            <a:off x="3843957" y="4925772"/>
            <a:ext cx="8917540" cy="382065"/>
            <a:chOff x="144290" y="4384901"/>
            <a:chExt cx="8917540" cy="382065"/>
          </a:xfrm>
        </p:grpSpPr>
        <p:sp>
          <p:nvSpPr>
            <p:cNvPr id="205" name="TextBox 204"/>
            <p:cNvSpPr txBox="1"/>
            <p:nvPr/>
          </p:nvSpPr>
          <p:spPr>
            <a:xfrm>
              <a:off x="144290" y="4384901"/>
              <a:ext cx="554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</a:t>
              </a:r>
              <a:endParaRPr lang="ru-RU" dirty="0" err="1"/>
            </a:p>
          </p:txBody>
        </p:sp>
        <p:grpSp>
          <p:nvGrpSpPr>
            <p:cNvPr id="206" name="Group 205"/>
            <p:cNvGrpSpPr/>
            <p:nvPr/>
          </p:nvGrpSpPr>
          <p:grpSpPr>
            <a:xfrm>
              <a:off x="610455" y="4394045"/>
              <a:ext cx="1332584" cy="365760"/>
              <a:chOff x="838966" y="4155660"/>
              <a:chExt cx="1332584" cy="365760"/>
            </a:xfrm>
          </p:grpSpPr>
          <p:sp>
            <p:nvSpPr>
              <p:cNvPr id="227" name="Freeform 226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28" name="Freeform 227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29" name="Straight Connector 228"/>
              <p:cNvCxnSpPr>
                <a:endCxn id="228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30" name="Straight Connector 229"/>
              <p:cNvCxnSpPr/>
              <p:nvPr/>
            </p:nvCxnSpPr>
            <p:spPr bwMode="auto">
              <a:xfrm>
                <a:off x="838966" y="4521420"/>
                <a:ext cx="247246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07" name="Group 206"/>
            <p:cNvGrpSpPr/>
            <p:nvPr/>
          </p:nvGrpSpPr>
          <p:grpSpPr>
            <a:xfrm>
              <a:off x="1918664" y="4401206"/>
              <a:ext cx="1792020" cy="365760"/>
              <a:chOff x="379530" y="4155660"/>
              <a:chExt cx="1792020" cy="365760"/>
            </a:xfrm>
          </p:grpSpPr>
          <p:sp>
            <p:nvSpPr>
              <p:cNvPr id="223" name="Freeform 222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24" name="Freeform 223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25" name="Straight Connector 224"/>
              <p:cNvCxnSpPr>
                <a:endCxn id="224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26" name="Straight Connector 225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08" name="Group 207"/>
            <p:cNvGrpSpPr/>
            <p:nvPr/>
          </p:nvGrpSpPr>
          <p:grpSpPr>
            <a:xfrm>
              <a:off x="3692925" y="4400158"/>
              <a:ext cx="1792020" cy="365760"/>
              <a:chOff x="379530" y="4155660"/>
              <a:chExt cx="1792020" cy="365760"/>
            </a:xfrm>
          </p:grpSpPr>
          <p:sp>
            <p:nvSpPr>
              <p:cNvPr id="219" name="Freeform 218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20" name="Freeform 219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21" name="Straight Connector 220"/>
              <p:cNvCxnSpPr>
                <a:endCxn id="220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22" name="Straight Connector 221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09" name="Group 208"/>
            <p:cNvGrpSpPr/>
            <p:nvPr/>
          </p:nvGrpSpPr>
          <p:grpSpPr>
            <a:xfrm>
              <a:off x="5474834" y="4396835"/>
              <a:ext cx="1792020" cy="365760"/>
              <a:chOff x="379530" y="4155660"/>
              <a:chExt cx="1792020" cy="365760"/>
            </a:xfrm>
          </p:grpSpPr>
          <p:sp>
            <p:nvSpPr>
              <p:cNvPr id="215" name="Freeform 214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16" name="Freeform 215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17" name="Straight Connector 216"/>
              <p:cNvCxnSpPr>
                <a:endCxn id="216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18" name="Straight Connector 217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10" name="Group 209"/>
            <p:cNvGrpSpPr/>
            <p:nvPr/>
          </p:nvGrpSpPr>
          <p:grpSpPr>
            <a:xfrm>
              <a:off x="7269810" y="4401206"/>
              <a:ext cx="1792020" cy="365760"/>
              <a:chOff x="379530" y="4155660"/>
              <a:chExt cx="1792020" cy="365760"/>
            </a:xfrm>
          </p:grpSpPr>
          <p:sp>
            <p:nvSpPr>
              <p:cNvPr id="211" name="Freeform 210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12" name="Freeform 211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13" name="Straight Connector 212"/>
              <p:cNvCxnSpPr>
                <a:endCxn id="212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14" name="Straight Connector 213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sp>
        <p:nvSpPr>
          <p:cNvPr id="232" name="TextBox 231"/>
          <p:cNvSpPr txBox="1"/>
          <p:nvPr/>
        </p:nvSpPr>
        <p:spPr>
          <a:xfrm>
            <a:off x="2370090" y="5933113"/>
            <a:ext cx="55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</a:t>
            </a:r>
            <a:endParaRPr lang="ru-RU" dirty="0" err="1"/>
          </a:p>
        </p:txBody>
      </p:sp>
      <p:grpSp>
        <p:nvGrpSpPr>
          <p:cNvPr id="258" name="Group 257"/>
          <p:cNvGrpSpPr/>
          <p:nvPr/>
        </p:nvGrpSpPr>
        <p:grpSpPr>
          <a:xfrm flipV="1">
            <a:off x="4310123" y="4929344"/>
            <a:ext cx="8451375" cy="372921"/>
            <a:chOff x="1700784" y="5110233"/>
            <a:chExt cx="8451375" cy="372921"/>
          </a:xfrm>
        </p:grpSpPr>
        <p:grpSp>
          <p:nvGrpSpPr>
            <p:cNvPr id="233" name="Group 232"/>
            <p:cNvGrpSpPr/>
            <p:nvPr/>
          </p:nvGrpSpPr>
          <p:grpSpPr>
            <a:xfrm>
              <a:off x="1700784" y="5110233"/>
              <a:ext cx="1332584" cy="365760"/>
              <a:chOff x="838966" y="4155660"/>
              <a:chExt cx="1332584" cy="365760"/>
            </a:xfrm>
          </p:grpSpPr>
          <p:sp>
            <p:nvSpPr>
              <p:cNvPr id="254" name="Freeform 253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55" name="Freeform 254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56" name="Straight Connector 255"/>
              <p:cNvCxnSpPr>
                <a:endCxn id="255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57" name="Straight Connector 256"/>
              <p:cNvCxnSpPr/>
              <p:nvPr/>
            </p:nvCxnSpPr>
            <p:spPr bwMode="auto">
              <a:xfrm>
                <a:off x="838966" y="4521420"/>
                <a:ext cx="247246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34" name="Group 233"/>
            <p:cNvGrpSpPr/>
            <p:nvPr/>
          </p:nvGrpSpPr>
          <p:grpSpPr>
            <a:xfrm>
              <a:off x="3008993" y="5117394"/>
              <a:ext cx="1792020" cy="365760"/>
              <a:chOff x="379530" y="4155660"/>
              <a:chExt cx="1792020" cy="365760"/>
            </a:xfrm>
          </p:grpSpPr>
          <p:sp>
            <p:nvSpPr>
              <p:cNvPr id="250" name="Freeform 249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51" name="Freeform 250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52" name="Straight Connector 251"/>
              <p:cNvCxnSpPr>
                <a:endCxn id="251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53" name="Straight Connector 252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35" name="Group 234"/>
            <p:cNvGrpSpPr/>
            <p:nvPr/>
          </p:nvGrpSpPr>
          <p:grpSpPr>
            <a:xfrm>
              <a:off x="4783254" y="5116346"/>
              <a:ext cx="1792020" cy="365760"/>
              <a:chOff x="379530" y="4155660"/>
              <a:chExt cx="1792020" cy="365760"/>
            </a:xfrm>
          </p:grpSpPr>
          <p:sp>
            <p:nvSpPr>
              <p:cNvPr id="246" name="Freeform 245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47" name="Freeform 246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48" name="Straight Connector 247"/>
              <p:cNvCxnSpPr>
                <a:endCxn id="247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49" name="Straight Connector 248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36" name="Group 235"/>
            <p:cNvGrpSpPr/>
            <p:nvPr/>
          </p:nvGrpSpPr>
          <p:grpSpPr>
            <a:xfrm>
              <a:off x="6565163" y="5113023"/>
              <a:ext cx="1792020" cy="365760"/>
              <a:chOff x="379530" y="4155660"/>
              <a:chExt cx="1792020" cy="365760"/>
            </a:xfrm>
          </p:grpSpPr>
          <p:sp>
            <p:nvSpPr>
              <p:cNvPr id="242" name="Freeform 241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43" name="Freeform 242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44" name="Straight Connector 243"/>
              <p:cNvCxnSpPr>
                <a:endCxn id="243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45" name="Straight Connector 244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37" name="Group 236"/>
            <p:cNvGrpSpPr/>
            <p:nvPr/>
          </p:nvGrpSpPr>
          <p:grpSpPr>
            <a:xfrm>
              <a:off x="8360139" y="5117394"/>
              <a:ext cx="1792020" cy="365760"/>
              <a:chOff x="379530" y="4155660"/>
              <a:chExt cx="1792020" cy="365760"/>
            </a:xfrm>
          </p:grpSpPr>
          <p:sp>
            <p:nvSpPr>
              <p:cNvPr id="238" name="Freeform 237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39" name="Freeform 238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240" name="Straight Connector 239"/>
              <p:cNvCxnSpPr>
                <a:endCxn id="239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241" name="Straight Connector 240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sp>
        <p:nvSpPr>
          <p:cNvPr id="259" name="TextBox 258"/>
          <p:cNvSpPr txBox="1"/>
          <p:nvPr/>
        </p:nvSpPr>
        <p:spPr>
          <a:xfrm>
            <a:off x="2686353" y="4599151"/>
            <a:ext cx="288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4</a:t>
            </a:r>
          </a:p>
        </p:txBody>
      </p:sp>
      <p:cxnSp>
        <p:nvCxnSpPr>
          <p:cNvPr id="260" name="Straight Connector 259"/>
          <p:cNvCxnSpPr/>
          <p:nvPr/>
        </p:nvCxnSpPr>
        <p:spPr bwMode="auto">
          <a:xfrm flipV="1">
            <a:off x="3474976" y="1639251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61" name="TextBox 260"/>
          <p:cNvSpPr txBox="1"/>
          <p:nvPr/>
        </p:nvSpPr>
        <p:spPr>
          <a:xfrm>
            <a:off x="3394197" y="1310573"/>
            <a:ext cx="288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4</a:t>
            </a:r>
          </a:p>
        </p:txBody>
      </p:sp>
      <p:cxnSp>
        <p:nvCxnSpPr>
          <p:cNvPr id="262" name="Straight Connector 261"/>
          <p:cNvCxnSpPr/>
          <p:nvPr/>
        </p:nvCxnSpPr>
        <p:spPr bwMode="auto">
          <a:xfrm flipV="1">
            <a:off x="2495500" y="5546518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63" name="TextBox 262"/>
          <p:cNvSpPr txBox="1"/>
          <p:nvPr/>
        </p:nvSpPr>
        <p:spPr>
          <a:xfrm>
            <a:off x="2653420" y="5419594"/>
            <a:ext cx="288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4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4955260" y="4963710"/>
            <a:ext cx="288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0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5841601" y="4950107"/>
            <a:ext cx="288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5</a:t>
            </a:r>
          </a:p>
        </p:txBody>
      </p:sp>
      <p:sp>
        <p:nvSpPr>
          <p:cNvPr id="266" name="TextBox 265"/>
          <p:cNvSpPr txBox="1"/>
          <p:nvPr/>
        </p:nvSpPr>
        <p:spPr>
          <a:xfrm>
            <a:off x="6719617" y="4950107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A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7624280" y="4941160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F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8505987" y="494851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4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9393315" y="495130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9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10281827" y="4948518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2874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1751"/>
            <a:ext cx="10515600" cy="758246"/>
          </a:xfrm>
        </p:spPr>
        <p:txBody>
          <a:bodyPr/>
          <a:lstStyle/>
          <a:p>
            <a:r>
              <a:rPr lang="en-US" dirty="0" smtClean="0"/>
              <a:t>Example: T flip-flop</a:t>
            </a:r>
            <a:endParaRPr lang="ru-RU" dirty="0"/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838200" y="2658101"/>
            <a:ext cx="10515600" cy="329623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US" sz="1800" dirty="0"/>
              <a:t>T flip-flop changes its state to the opposite on each “T” positive edge</a:t>
            </a:r>
          </a:p>
          <a:p>
            <a:pPr marL="342900" indent="-342900">
              <a:spcBef>
                <a:spcPts val="600"/>
              </a:spcBef>
            </a:pPr>
            <a:r>
              <a:rPr lang="en-US" sz="1800" dirty="0"/>
              <a:t>It can be treated as counter of incoming pulses</a:t>
            </a:r>
          </a:p>
          <a:p>
            <a:pPr marL="342900" indent="-342900">
              <a:spcBef>
                <a:spcPts val="600"/>
              </a:spcBef>
            </a:pPr>
            <a:r>
              <a:rPr lang="en-US" sz="1800" dirty="0"/>
              <a:t>To count more than 2 pulses, more T flip-flops can be added</a:t>
            </a:r>
          </a:p>
          <a:p>
            <a:pPr marL="342900" indent="-342900">
              <a:spcBef>
                <a:spcPts val="600"/>
              </a:spcBef>
            </a:pPr>
            <a:r>
              <a:rPr lang="en-US" sz="1800" dirty="0"/>
              <a:t>This scheme can also be used as a frequency divider</a:t>
            </a:r>
          </a:p>
          <a:p>
            <a:pPr marL="342900" indent="-342900">
              <a:spcBef>
                <a:spcPts val="600"/>
              </a:spcBef>
            </a:pPr>
            <a:endParaRPr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036572"/>
              </p:ext>
            </p:extLst>
          </p:nvPr>
        </p:nvGraphicFramePr>
        <p:xfrm>
          <a:off x="9168812" y="835161"/>
          <a:ext cx="1394857" cy="167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553"/>
                <a:gridCol w="560041"/>
                <a:gridCol w="428263"/>
              </a:tblGrid>
              <a:tr h="3377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Q</a:t>
                      </a:r>
                      <a:r>
                        <a:rPr lang="en-US" sz="1400" dirty="0" smtClean="0"/>
                        <a:t>t-1</a:t>
                      </a:r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Qt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+mn-cs"/>
                        </a:rPr>
                        <a:t>X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/>
                        <a:t>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/>
                        <a:t>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itchFamily="49" charset="0"/>
                          <a:cs typeface="Consolas" pitchFamily="49" charset="0"/>
                        </a:rPr>
                        <a:t>X</a:t>
                      </a:r>
                      <a:endParaRPr lang="en-US" sz="1600" dirty="0"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/>
                        <a:t>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/>
                        <a:t>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Calibri"/>
                        </a:rPr>
                        <a:t>↑</a:t>
                      </a:r>
                      <a:endParaRPr lang="en-US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/>
                        <a:t>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/>
                        <a:t>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12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  <a:cs typeface="Calibri"/>
                        </a:rPr>
                        <a:t>↑</a:t>
                      </a:r>
                      <a:endParaRPr lang="en-US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/>
                        <a:t>1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/>
                        <a:t>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onsolas" pitchFamily="49" charset="0"/>
                        <a:ea typeface="+mn-ea"/>
                        <a:cs typeface="Consolas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73" name="Elbow Connector 72"/>
          <p:cNvCxnSpPr>
            <a:stCxn id="84" idx="2"/>
          </p:cNvCxnSpPr>
          <p:nvPr/>
        </p:nvCxnSpPr>
        <p:spPr bwMode="auto">
          <a:xfrm rot="5400000">
            <a:off x="3435434" y="1181662"/>
            <a:ext cx="506840" cy="443342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lg" len="lg"/>
            <a:tailEnd type="oval" w="med" len="med"/>
          </a:ln>
          <a:effectLst/>
        </p:spPr>
      </p:cxnSp>
      <p:cxnSp>
        <p:nvCxnSpPr>
          <p:cNvPr id="80" name="Elbow Connector 79"/>
          <p:cNvCxnSpPr/>
          <p:nvPr/>
        </p:nvCxnSpPr>
        <p:spPr bwMode="auto">
          <a:xfrm rot="5400000">
            <a:off x="5063271" y="1191794"/>
            <a:ext cx="505689" cy="439126"/>
          </a:xfrm>
          <a:prstGeom prst="bentConnector3">
            <a:avLst>
              <a:gd name="adj1" fmla="val 36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lg" len="lg"/>
            <a:tailEnd type="oval" w="med" len="med"/>
          </a:ln>
          <a:effectLst/>
        </p:spPr>
      </p:cxnSp>
      <p:cxnSp>
        <p:nvCxnSpPr>
          <p:cNvPr id="81" name="Elbow Connector 80"/>
          <p:cNvCxnSpPr/>
          <p:nvPr/>
        </p:nvCxnSpPr>
        <p:spPr bwMode="auto">
          <a:xfrm rot="5400000">
            <a:off x="6673164" y="1194953"/>
            <a:ext cx="505689" cy="439126"/>
          </a:xfrm>
          <a:prstGeom prst="bentConnector3">
            <a:avLst>
              <a:gd name="adj1" fmla="val 36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lg" len="lg"/>
            <a:tailEnd type="oval" w="med" len="med"/>
          </a:ln>
          <a:effectLst/>
        </p:spPr>
      </p:cxnSp>
      <p:cxnSp>
        <p:nvCxnSpPr>
          <p:cNvPr id="82" name="Elbow Connector 81"/>
          <p:cNvCxnSpPr/>
          <p:nvPr/>
        </p:nvCxnSpPr>
        <p:spPr bwMode="auto">
          <a:xfrm rot="5400000">
            <a:off x="8257758" y="1221863"/>
            <a:ext cx="505689" cy="439126"/>
          </a:xfrm>
          <a:prstGeom prst="bentConnector3">
            <a:avLst>
              <a:gd name="adj1" fmla="val 36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lg" len="lg"/>
            <a:tailEnd type="oval" w="med" len="med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3668614" y="780581"/>
            <a:ext cx="483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Q0</a:t>
            </a:r>
            <a:endParaRPr lang="ru-RU" dirty="0" err="1"/>
          </a:p>
        </p:txBody>
      </p:sp>
      <p:sp>
        <p:nvSpPr>
          <p:cNvPr id="85" name="TextBox 84"/>
          <p:cNvSpPr txBox="1"/>
          <p:nvPr/>
        </p:nvSpPr>
        <p:spPr>
          <a:xfrm>
            <a:off x="5159719" y="835657"/>
            <a:ext cx="483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Q1</a:t>
            </a:r>
            <a:endParaRPr lang="ru-RU" dirty="0" err="1"/>
          </a:p>
        </p:txBody>
      </p:sp>
      <p:sp>
        <p:nvSpPr>
          <p:cNvPr id="86" name="TextBox 85"/>
          <p:cNvSpPr txBox="1"/>
          <p:nvPr/>
        </p:nvSpPr>
        <p:spPr>
          <a:xfrm>
            <a:off x="6673473" y="835160"/>
            <a:ext cx="483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Q2</a:t>
            </a:r>
            <a:endParaRPr lang="ru-RU" dirty="0" err="1"/>
          </a:p>
        </p:txBody>
      </p:sp>
      <p:sp>
        <p:nvSpPr>
          <p:cNvPr id="87" name="TextBox 86"/>
          <p:cNvSpPr txBox="1"/>
          <p:nvPr/>
        </p:nvSpPr>
        <p:spPr>
          <a:xfrm>
            <a:off x="8294120" y="846330"/>
            <a:ext cx="483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Q3</a:t>
            </a:r>
            <a:endParaRPr lang="ru-RU" dirty="0" err="1"/>
          </a:p>
        </p:txBody>
      </p:sp>
      <p:grpSp>
        <p:nvGrpSpPr>
          <p:cNvPr id="401" name="Group 400"/>
          <p:cNvGrpSpPr/>
          <p:nvPr/>
        </p:nvGrpSpPr>
        <p:grpSpPr>
          <a:xfrm>
            <a:off x="1057276" y="4197816"/>
            <a:ext cx="9372057" cy="298057"/>
            <a:chOff x="58054" y="3858546"/>
            <a:chExt cx="9372057" cy="457144"/>
          </a:xfrm>
        </p:grpSpPr>
        <p:grpSp>
          <p:nvGrpSpPr>
            <p:cNvPr id="128" name="Group 127"/>
            <p:cNvGrpSpPr/>
            <p:nvPr/>
          </p:nvGrpSpPr>
          <p:grpSpPr>
            <a:xfrm>
              <a:off x="637798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88" name="Freeform 87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9" name="Freeform 88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0" name="Straight Connector 89"/>
                <p:cNvCxnSpPr>
                  <a:endCxn id="89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3" name="Straight Connector 92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95" name="Group 94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96" name="Freeform 95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7" name="Freeform 96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98" name="Straight Connector 97"/>
                <p:cNvCxnSpPr>
                  <a:endCxn id="97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99" name="Straight Connector 98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2391229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30" name="Group 129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36" name="Freeform 135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7" name="Freeform 136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38" name="Straight Connector 137"/>
                <p:cNvCxnSpPr>
                  <a:endCxn id="137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39" name="Straight Connector 138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31" name="Group 130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32" name="Freeform 131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3" name="Freeform 132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34" name="Straight Connector 133"/>
                <p:cNvCxnSpPr>
                  <a:endCxn id="133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35" name="Straight Connector 134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140" name="Group 139"/>
            <p:cNvGrpSpPr/>
            <p:nvPr/>
          </p:nvGrpSpPr>
          <p:grpSpPr>
            <a:xfrm>
              <a:off x="4145956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41" name="Group 140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47" name="Freeform 146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8" name="Freeform 147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49" name="Straight Connector 148"/>
                <p:cNvCxnSpPr>
                  <a:endCxn id="148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0" name="Straight Connector 149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42" name="Group 141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43" name="Freeform 142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4" name="Freeform 143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45" name="Straight Connector 144"/>
                <p:cNvCxnSpPr>
                  <a:endCxn id="144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46" name="Straight Connector 145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151" name="Group 150"/>
            <p:cNvGrpSpPr/>
            <p:nvPr/>
          </p:nvGrpSpPr>
          <p:grpSpPr>
            <a:xfrm>
              <a:off x="5896026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52" name="Group 151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58" name="Freeform 157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9" name="Freeform 158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60" name="Straight Connector 159"/>
                <p:cNvCxnSpPr>
                  <a:endCxn id="159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1" name="Straight Connector 160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53" name="Group 152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54" name="Freeform 153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56" name="Straight Connector 155"/>
                <p:cNvCxnSpPr>
                  <a:endCxn id="155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grpSp>
          <p:nvGrpSpPr>
            <p:cNvPr id="162" name="Group 161"/>
            <p:cNvGrpSpPr/>
            <p:nvPr/>
          </p:nvGrpSpPr>
          <p:grpSpPr>
            <a:xfrm>
              <a:off x="7660957" y="3858546"/>
              <a:ext cx="1769154" cy="365760"/>
              <a:chOff x="637798" y="3858546"/>
              <a:chExt cx="1769154" cy="365760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637798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69" name="Freeform 168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0" name="Freeform 169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71" name="Straight Connector 170"/>
                <p:cNvCxnSpPr>
                  <a:endCxn id="170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72" name="Straight Connector 171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1510124" y="3858546"/>
                <a:ext cx="896828" cy="365760"/>
                <a:chOff x="838966" y="4155660"/>
                <a:chExt cx="896828" cy="365760"/>
              </a:xfrm>
            </p:grpSpPr>
            <p:sp>
              <p:nvSpPr>
                <p:cNvPr id="165" name="Freeform 164"/>
                <p:cNvSpPr/>
                <p:nvPr/>
              </p:nvSpPr>
              <p:spPr bwMode="auto">
                <a:xfrm>
                  <a:off x="1086212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 flipH="1">
                  <a:off x="1534626" y="4155660"/>
                  <a:ext cx="201168" cy="365760"/>
                </a:xfrm>
                <a:custGeom>
                  <a:avLst/>
                  <a:gdLst>
                    <a:gd name="connsiteX0" fmla="*/ 0 w 230657"/>
                    <a:gd name="connsiteY0" fmla="*/ 469392 h 469392"/>
                    <a:gd name="connsiteX1" fmla="*/ 201168 w 230657"/>
                    <a:gd name="connsiteY1" fmla="*/ 97536 h 469392"/>
                    <a:gd name="connsiteX2" fmla="*/ 225552 w 230657"/>
                    <a:gd name="connsiteY2" fmla="*/ 0 h 469392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  <a:gd name="connsiteX0" fmla="*/ 0 w 201168"/>
                    <a:gd name="connsiteY0" fmla="*/ 371856 h 371856"/>
                    <a:gd name="connsiteX1" fmla="*/ 201168 w 201168"/>
                    <a:gd name="connsiteY1" fmla="*/ 0 h 371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168" h="371856">
                      <a:moveTo>
                        <a:pt x="0" y="371856"/>
                      </a:moveTo>
                      <a:cubicBezTo>
                        <a:pt x="60833" y="371729"/>
                        <a:pt x="133096" y="127"/>
                        <a:pt x="201168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b="1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67" name="Straight Connector 166"/>
                <p:cNvCxnSpPr>
                  <a:endCxn id="166" idx="1"/>
                </p:cNvCxnSpPr>
                <p:nvPr/>
              </p:nvCxnSpPr>
              <p:spPr bwMode="auto">
                <a:xfrm>
                  <a:off x="1287380" y="415566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  <p:cxnSp>
              <p:nvCxnSpPr>
                <p:cNvPr id="168" name="Straight Connector 167"/>
                <p:cNvCxnSpPr/>
                <p:nvPr/>
              </p:nvCxnSpPr>
              <p:spPr bwMode="auto">
                <a:xfrm>
                  <a:off x="838966" y="4521420"/>
                  <a:ext cx="247246" cy="0"/>
                </a:xfrm>
                <a:prstGeom prst="lin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</p:cxnSp>
          </p:grpSp>
        </p:grpSp>
        <p:sp>
          <p:nvSpPr>
            <p:cNvPr id="231" name="TextBox 230"/>
            <p:cNvSpPr txBox="1"/>
            <p:nvPr/>
          </p:nvSpPr>
          <p:spPr>
            <a:xfrm>
              <a:off x="58054" y="3946358"/>
              <a:ext cx="554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clk</a:t>
              </a:r>
              <a:endParaRPr lang="ru-RU" dirty="0" err="1"/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1995766" y="1380302"/>
            <a:ext cx="1531785" cy="1093694"/>
            <a:chOff x="335285" y="1162085"/>
            <a:chExt cx="1531785" cy="1093694"/>
          </a:xfrm>
        </p:grpSpPr>
        <p:grpSp>
          <p:nvGrpSpPr>
            <p:cNvPr id="236" name="Group 235"/>
            <p:cNvGrpSpPr/>
            <p:nvPr/>
          </p:nvGrpSpPr>
          <p:grpSpPr>
            <a:xfrm>
              <a:off x="335285" y="1162085"/>
              <a:ext cx="1531785" cy="1093694"/>
              <a:chOff x="1222646" y="4455457"/>
              <a:chExt cx="2408461" cy="1093694"/>
            </a:xfrm>
          </p:grpSpPr>
          <p:sp>
            <p:nvSpPr>
              <p:cNvPr id="237" name="Rectangle 236"/>
              <p:cNvSpPr/>
              <p:nvPr/>
            </p:nvSpPr>
            <p:spPr bwMode="auto">
              <a:xfrm>
                <a:off x="1999128" y="4455457"/>
                <a:ext cx="1290918" cy="1093694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2156126" y="4570080"/>
                <a:ext cx="48694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T</a:t>
                </a:r>
              </a:p>
            </p:txBody>
          </p:sp>
          <p:cxnSp>
            <p:nvCxnSpPr>
              <p:cNvPr id="239" name="Straight Connector 238"/>
              <p:cNvCxnSpPr/>
              <p:nvPr/>
            </p:nvCxnSpPr>
            <p:spPr bwMode="auto">
              <a:xfrm>
                <a:off x="1222646" y="4733656"/>
                <a:ext cx="776482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Straight Connector 240"/>
              <p:cNvCxnSpPr/>
              <p:nvPr/>
            </p:nvCxnSpPr>
            <p:spPr bwMode="auto">
              <a:xfrm flipH="1">
                <a:off x="3279161" y="4727955"/>
                <a:ext cx="257029" cy="5701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Rectangle 241"/>
              <p:cNvSpPr/>
              <p:nvPr/>
            </p:nvSpPr>
            <p:spPr>
              <a:xfrm>
                <a:off x="2758972" y="5102261"/>
                <a:ext cx="63313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!Q</a:t>
                </a:r>
              </a:p>
            </p:txBody>
          </p:sp>
          <p:cxnSp>
            <p:nvCxnSpPr>
              <p:cNvPr id="243" name="Straight Connector 242"/>
              <p:cNvCxnSpPr/>
              <p:nvPr/>
            </p:nvCxnSpPr>
            <p:spPr bwMode="auto">
              <a:xfrm flipH="1">
                <a:off x="3291512" y="5271537"/>
                <a:ext cx="339595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4" name="Rectangle 243"/>
              <p:cNvSpPr/>
              <p:nvPr/>
            </p:nvSpPr>
            <p:spPr>
              <a:xfrm>
                <a:off x="1995391" y="5098329"/>
                <a:ext cx="29045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en-US" sz="1600" dirty="0">
                  <a:latin typeface="Neo Sans Intel" pitchFamily="34" charset="0"/>
                </a:endParaRPr>
              </a:p>
            </p:txBody>
          </p:sp>
          <p:sp>
            <p:nvSpPr>
              <p:cNvPr id="245" name="Rectangle 244"/>
              <p:cNvSpPr/>
              <p:nvPr/>
            </p:nvSpPr>
            <p:spPr>
              <a:xfrm>
                <a:off x="2711073" y="4537702"/>
                <a:ext cx="63313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Neo Sans Intel" pitchFamily="34" charset="0"/>
                  </a:rPr>
                  <a:t> Q</a:t>
                </a:r>
              </a:p>
            </p:txBody>
          </p:sp>
        </p:grpSp>
        <p:sp>
          <p:nvSpPr>
            <p:cNvPr id="268" name="Isosceles Triangle 267"/>
            <p:cNvSpPr/>
            <p:nvPr/>
          </p:nvSpPr>
          <p:spPr bwMode="auto">
            <a:xfrm rot="19851746">
              <a:off x="775919" y="1332183"/>
              <a:ext cx="187953" cy="162029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3600" b="1">
                <a:latin typeface="Neo Sans Intel" pitchFamily="34" charset="0"/>
                <a:cs typeface="Arial" pitchFamily="34" charset="0"/>
              </a:endParaRPr>
            </a:p>
          </p:txBody>
        </p:sp>
      </p:grpSp>
      <p:grpSp>
        <p:nvGrpSpPr>
          <p:cNvPr id="402" name="Group 401"/>
          <p:cNvGrpSpPr/>
          <p:nvPr/>
        </p:nvGrpSpPr>
        <p:grpSpPr>
          <a:xfrm>
            <a:off x="1057275" y="4648788"/>
            <a:ext cx="9003776" cy="393059"/>
            <a:chOff x="58054" y="4394045"/>
            <a:chExt cx="9003776" cy="467618"/>
          </a:xfrm>
        </p:grpSpPr>
        <p:sp>
          <p:nvSpPr>
            <p:cNvPr id="235" name="TextBox 234"/>
            <p:cNvSpPr txBox="1"/>
            <p:nvPr/>
          </p:nvSpPr>
          <p:spPr>
            <a:xfrm>
              <a:off x="58054" y="4492331"/>
              <a:ext cx="554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Q0</a:t>
              </a:r>
              <a:endParaRPr lang="ru-RU" dirty="0" err="1"/>
            </a:p>
          </p:txBody>
        </p:sp>
        <p:grpSp>
          <p:nvGrpSpPr>
            <p:cNvPr id="317" name="Group 316"/>
            <p:cNvGrpSpPr/>
            <p:nvPr/>
          </p:nvGrpSpPr>
          <p:grpSpPr>
            <a:xfrm>
              <a:off x="610455" y="4394045"/>
              <a:ext cx="1332584" cy="365760"/>
              <a:chOff x="838966" y="4155660"/>
              <a:chExt cx="1332584" cy="365760"/>
            </a:xfrm>
          </p:grpSpPr>
          <p:sp>
            <p:nvSpPr>
              <p:cNvPr id="323" name="Freeform 322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24" name="Freeform 323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25" name="Straight Connector 324"/>
              <p:cNvCxnSpPr>
                <a:endCxn id="324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26" name="Straight Connector 325"/>
              <p:cNvCxnSpPr/>
              <p:nvPr/>
            </p:nvCxnSpPr>
            <p:spPr bwMode="auto">
              <a:xfrm>
                <a:off x="838966" y="4521420"/>
                <a:ext cx="247246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328" name="Group 327"/>
            <p:cNvGrpSpPr/>
            <p:nvPr/>
          </p:nvGrpSpPr>
          <p:grpSpPr>
            <a:xfrm>
              <a:off x="1918664" y="4401206"/>
              <a:ext cx="1792020" cy="365760"/>
              <a:chOff x="379530" y="4155660"/>
              <a:chExt cx="1792020" cy="365760"/>
            </a:xfrm>
          </p:grpSpPr>
          <p:sp>
            <p:nvSpPr>
              <p:cNvPr id="329" name="Freeform 328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30" name="Freeform 329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31" name="Straight Connector 330"/>
              <p:cNvCxnSpPr>
                <a:endCxn id="330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32" name="Straight Connector 331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340" name="Group 339"/>
            <p:cNvGrpSpPr/>
            <p:nvPr/>
          </p:nvGrpSpPr>
          <p:grpSpPr>
            <a:xfrm>
              <a:off x="3692925" y="4400158"/>
              <a:ext cx="1792020" cy="365760"/>
              <a:chOff x="379530" y="4155660"/>
              <a:chExt cx="1792020" cy="365760"/>
            </a:xfrm>
          </p:grpSpPr>
          <p:sp>
            <p:nvSpPr>
              <p:cNvPr id="341" name="Freeform 340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42" name="Freeform 341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43" name="Straight Connector 342"/>
              <p:cNvCxnSpPr>
                <a:endCxn id="342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44" name="Straight Connector 343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345" name="Group 344"/>
            <p:cNvGrpSpPr/>
            <p:nvPr/>
          </p:nvGrpSpPr>
          <p:grpSpPr>
            <a:xfrm>
              <a:off x="5474834" y="4396835"/>
              <a:ext cx="1792020" cy="365760"/>
              <a:chOff x="379530" y="4155660"/>
              <a:chExt cx="1792020" cy="365760"/>
            </a:xfrm>
          </p:grpSpPr>
          <p:sp>
            <p:nvSpPr>
              <p:cNvPr id="346" name="Freeform 345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47" name="Freeform 346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48" name="Straight Connector 347"/>
              <p:cNvCxnSpPr>
                <a:endCxn id="347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49" name="Straight Connector 348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350" name="Group 349"/>
            <p:cNvGrpSpPr/>
            <p:nvPr/>
          </p:nvGrpSpPr>
          <p:grpSpPr>
            <a:xfrm>
              <a:off x="7269810" y="4401206"/>
              <a:ext cx="1792020" cy="365760"/>
              <a:chOff x="379530" y="4155660"/>
              <a:chExt cx="1792020" cy="365760"/>
            </a:xfrm>
          </p:grpSpPr>
          <p:sp>
            <p:nvSpPr>
              <p:cNvPr id="351" name="Freeform 350"/>
              <p:cNvSpPr/>
              <p:nvPr/>
            </p:nvSpPr>
            <p:spPr bwMode="auto">
              <a:xfrm>
                <a:off x="108621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52" name="Freeform 351"/>
              <p:cNvSpPr/>
              <p:nvPr/>
            </p:nvSpPr>
            <p:spPr bwMode="auto">
              <a:xfrm flipH="1">
                <a:off x="1970382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53" name="Straight Connector 352"/>
              <p:cNvCxnSpPr>
                <a:endCxn id="352" idx="1"/>
              </p:cNvCxnSpPr>
              <p:nvPr/>
            </p:nvCxnSpPr>
            <p:spPr bwMode="auto">
              <a:xfrm>
                <a:off x="1287380" y="4155660"/>
                <a:ext cx="68300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54" name="Straight Connector 353"/>
              <p:cNvCxnSpPr/>
              <p:nvPr/>
            </p:nvCxnSpPr>
            <p:spPr bwMode="auto">
              <a:xfrm>
                <a:off x="379530" y="4521420"/>
                <a:ext cx="706682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grpSp>
        <p:nvGrpSpPr>
          <p:cNvPr id="359" name="Group 358"/>
          <p:cNvGrpSpPr/>
          <p:nvPr/>
        </p:nvGrpSpPr>
        <p:grpSpPr>
          <a:xfrm>
            <a:off x="3375546" y="1389161"/>
            <a:ext cx="1759759" cy="1093694"/>
            <a:chOff x="1715065" y="1170944"/>
            <a:chExt cx="1759759" cy="1093694"/>
          </a:xfrm>
        </p:grpSpPr>
        <p:grpSp>
          <p:nvGrpSpPr>
            <p:cNvPr id="283" name="Group 282"/>
            <p:cNvGrpSpPr/>
            <p:nvPr/>
          </p:nvGrpSpPr>
          <p:grpSpPr>
            <a:xfrm>
              <a:off x="2383673" y="1170944"/>
              <a:ext cx="1091151" cy="1093694"/>
              <a:chOff x="775919" y="1162085"/>
              <a:chExt cx="1091151" cy="1093694"/>
            </a:xfrm>
          </p:grpSpPr>
          <p:grpSp>
            <p:nvGrpSpPr>
              <p:cNvPr id="284" name="Group 283"/>
              <p:cNvGrpSpPr/>
              <p:nvPr/>
            </p:nvGrpSpPr>
            <p:grpSpPr>
              <a:xfrm>
                <a:off x="826752" y="1162085"/>
                <a:ext cx="1040318" cy="1093694"/>
                <a:chOff x="1995391" y="4455457"/>
                <a:chExt cx="1635716" cy="1093694"/>
              </a:xfrm>
            </p:grpSpPr>
            <p:sp>
              <p:nvSpPr>
                <p:cNvPr id="286" name="Rectangle 285"/>
                <p:cNvSpPr/>
                <p:nvPr/>
              </p:nvSpPr>
              <p:spPr bwMode="auto">
                <a:xfrm>
                  <a:off x="1999128" y="4455457"/>
                  <a:ext cx="1290918" cy="1093694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75000"/>
                    </a:schemeClr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3600" b="1" dirty="0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7" name="Rectangle 286"/>
                <p:cNvSpPr/>
                <p:nvPr/>
              </p:nvSpPr>
              <p:spPr>
                <a:xfrm>
                  <a:off x="2156126" y="4570080"/>
                  <a:ext cx="48694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T</a:t>
                  </a:r>
                </a:p>
              </p:txBody>
            </p:sp>
            <p:cxnSp>
              <p:nvCxnSpPr>
                <p:cNvPr id="289" name="Straight Connector 288"/>
                <p:cNvCxnSpPr/>
                <p:nvPr/>
              </p:nvCxnSpPr>
              <p:spPr bwMode="auto">
                <a:xfrm flipH="1">
                  <a:off x="3279161" y="4733656"/>
                  <a:ext cx="291013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90" name="Rectangle 289"/>
                <p:cNvSpPr/>
                <p:nvPr/>
              </p:nvSpPr>
              <p:spPr>
                <a:xfrm>
                  <a:off x="2758972" y="5102261"/>
                  <a:ext cx="63313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!Q</a:t>
                  </a:r>
                </a:p>
              </p:txBody>
            </p:sp>
            <p:cxnSp>
              <p:nvCxnSpPr>
                <p:cNvPr id="291" name="Straight Connector 290"/>
                <p:cNvCxnSpPr/>
                <p:nvPr/>
              </p:nvCxnSpPr>
              <p:spPr bwMode="auto">
                <a:xfrm flipH="1">
                  <a:off x="3291512" y="5271537"/>
                  <a:ext cx="339595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92" name="Rectangle 291"/>
                <p:cNvSpPr/>
                <p:nvPr/>
              </p:nvSpPr>
              <p:spPr>
                <a:xfrm>
                  <a:off x="1995391" y="5098329"/>
                  <a:ext cx="29045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en-US" sz="1600" dirty="0">
                    <a:latin typeface="Neo Sans Intel" pitchFamily="34" charset="0"/>
                  </a:endParaRPr>
                </a:p>
              </p:txBody>
            </p:sp>
            <p:sp>
              <p:nvSpPr>
                <p:cNvPr id="293" name="Rectangle 292"/>
                <p:cNvSpPr/>
                <p:nvPr/>
              </p:nvSpPr>
              <p:spPr>
                <a:xfrm>
                  <a:off x="2711073" y="4537702"/>
                  <a:ext cx="63313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 Q</a:t>
                  </a:r>
                </a:p>
              </p:txBody>
            </p:sp>
          </p:grpSp>
          <p:sp>
            <p:nvSpPr>
              <p:cNvPr id="285" name="Isosceles Triangle 284"/>
              <p:cNvSpPr/>
              <p:nvPr/>
            </p:nvSpPr>
            <p:spPr bwMode="auto">
              <a:xfrm rot="19851746">
                <a:off x="775919" y="1332183"/>
                <a:ext cx="187953" cy="162029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357" name="Elbow Connector 356"/>
            <p:cNvCxnSpPr>
              <a:stCxn id="285" idx="1"/>
              <a:endCxn id="242" idx="3"/>
            </p:cNvCxnSpPr>
            <p:nvPr/>
          </p:nvCxnSpPr>
          <p:spPr bwMode="auto">
            <a:xfrm rot="10800000" flipV="1">
              <a:off x="1715065" y="1444935"/>
              <a:ext cx="721542" cy="542755"/>
            </a:xfrm>
            <a:prstGeom prst="bentConnector3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1" name="Group 360"/>
          <p:cNvGrpSpPr/>
          <p:nvPr/>
        </p:nvGrpSpPr>
        <p:grpSpPr>
          <a:xfrm>
            <a:off x="4938416" y="1401688"/>
            <a:ext cx="1804643" cy="1093694"/>
            <a:chOff x="1670181" y="1170944"/>
            <a:chExt cx="1804643" cy="1093694"/>
          </a:xfrm>
        </p:grpSpPr>
        <p:grpSp>
          <p:nvGrpSpPr>
            <p:cNvPr id="362" name="Group 361"/>
            <p:cNvGrpSpPr/>
            <p:nvPr/>
          </p:nvGrpSpPr>
          <p:grpSpPr>
            <a:xfrm>
              <a:off x="2383673" y="1170944"/>
              <a:ext cx="1091151" cy="1093694"/>
              <a:chOff x="775919" y="1162085"/>
              <a:chExt cx="1091151" cy="1093694"/>
            </a:xfrm>
          </p:grpSpPr>
          <p:grpSp>
            <p:nvGrpSpPr>
              <p:cNvPr id="364" name="Group 363"/>
              <p:cNvGrpSpPr/>
              <p:nvPr/>
            </p:nvGrpSpPr>
            <p:grpSpPr>
              <a:xfrm>
                <a:off x="826752" y="1162085"/>
                <a:ext cx="1040318" cy="1093694"/>
                <a:chOff x="1995391" y="4455457"/>
                <a:chExt cx="1635716" cy="1093694"/>
              </a:xfrm>
            </p:grpSpPr>
            <p:sp>
              <p:nvSpPr>
                <p:cNvPr id="366" name="Rectangle 365"/>
                <p:cNvSpPr/>
                <p:nvPr/>
              </p:nvSpPr>
              <p:spPr bwMode="auto">
                <a:xfrm>
                  <a:off x="1999128" y="4455457"/>
                  <a:ext cx="1290918" cy="1093694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75000"/>
                    </a:schemeClr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3600" b="1" dirty="0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7" name="Rectangle 366"/>
                <p:cNvSpPr/>
                <p:nvPr/>
              </p:nvSpPr>
              <p:spPr>
                <a:xfrm>
                  <a:off x="2156126" y="4570080"/>
                  <a:ext cx="48694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T</a:t>
                  </a:r>
                </a:p>
              </p:txBody>
            </p:sp>
            <p:cxnSp>
              <p:nvCxnSpPr>
                <p:cNvPr id="368" name="Straight Connector 367"/>
                <p:cNvCxnSpPr/>
                <p:nvPr/>
              </p:nvCxnSpPr>
              <p:spPr bwMode="auto">
                <a:xfrm flipH="1">
                  <a:off x="3279161" y="4733656"/>
                  <a:ext cx="291013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69" name="Rectangle 368"/>
                <p:cNvSpPr/>
                <p:nvPr/>
              </p:nvSpPr>
              <p:spPr>
                <a:xfrm>
                  <a:off x="2758972" y="5102261"/>
                  <a:ext cx="63313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!Q</a:t>
                  </a:r>
                </a:p>
              </p:txBody>
            </p:sp>
            <p:cxnSp>
              <p:nvCxnSpPr>
                <p:cNvPr id="370" name="Straight Connector 369"/>
                <p:cNvCxnSpPr/>
                <p:nvPr/>
              </p:nvCxnSpPr>
              <p:spPr bwMode="auto">
                <a:xfrm flipH="1">
                  <a:off x="3291512" y="5271537"/>
                  <a:ext cx="339595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71" name="Rectangle 370"/>
                <p:cNvSpPr/>
                <p:nvPr/>
              </p:nvSpPr>
              <p:spPr>
                <a:xfrm>
                  <a:off x="1995391" y="5098329"/>
                  <a:ext cx="29045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en-US" sz="1600" dirty="0">
                    <a:latin typeface="Neo Sans Intel" pitchFamily="34" charset="0"/>
                  </a:endParaRPr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2711073" y="4537702"/>
                  <a:ext cx="63313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 Q</a:t>
                  </a:r>
                </a:p>
              </p:txBody>
            </p:sp>
          </p:grpSp>
          <p:sp>
            <p:nvSpPr>
              <p:cNvPr id="365" name="Isosceles Triangle 364"/>
              <p:cNvSpPr/>
              <p:nvPr/>
            </p:nvSpPr>
            <p:spPr bwMode="auto">
              <a:xfrm rot="19851746">
                <a:off x="775919" y="1332183"/>
                <a:ext cx="187953" cy="162029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363" name="Elbow Connector 362"/>
            <p:cNvCxnSpPr>
              <a:stCxn id="365" idx="1"/>
            </p:cNvCxnSpPr>
            <p:nvPr/>
          </p:nvCxnSpPr>
          <p:spPr bwMode="auto">
            <a:xfrm rot="10800000" flipV="1">
              <a:off x="1670181" y="1444936"/>
              <a:ext cx="766426" cy="533230"/>
            </a:xfrm>
            <a:prstGeom prst="bentConnector3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3" name="Group 372"/>
          <p:cNvGrpSpPr/>
          <p:nvPr/>
        </p:nvGrpSpPr>
        <p:grpSpPr>
          <a:xfrm>
            <a:off x="6526219" y="1414104"/>
            <a:ext cx="1804643" cy="1093694"/>
            <a:chOff x="1670181" y="1170944"/>
            <a:chExt cx="1804643" cy="1093694"/>
          </a:xfrm>
        </p:grpSpPr>
        <p:grpSp>
          <p:nvGrpSpPr>
            <p:cNvPr id="374" name="Group 373"/>
            <p:cNvGrpSpPr/>
            <p:nvPr/>
          </p:nvGrpSpPr>
          <p:grpSpPr>
            <a:xfrm>
              <a:off x="2383673" y="1170944"/>
              <a:ext cx="1091151" cy="1093694"/>
              <a:chOff x="775919" y="1162085"/>
              <a:chExt cx="1091151" cy="1093694"/>
            </a:xfrm>
          </p:grpSpPr>
          <p:grpSp>
            <p:nvGrpSpPr>
              <p:cNvPr id="376" name="Group 375"/>
              <p:cNvGrpSpPr/>
              <p:nvPr/>
            </p:nvGrpSpPr>
            <p:grpSpPr>
              <a:xfrm>
                <a:off x="826752" y="1162085"/>
                <a:ext cx="1040318" cy="1093694"/>
                <a:chOff x="1995391" y="4455457"/>
                <a:chExt cx="1635716" cy="1093694"/>
              </a:xfrm>
            </p:grpSpPr>
            <p:sp>
              <p:nvSpPr>
                <p:cNvPr id="378" name="Rectangle 377"/>
                <p:cNvSpPr/>
                <p:nvPr/>
              </p:nvSpPr>
              <p:spPr bwMode="auto">
                <a:xfrm>
                  <a:off x="1999128" y="4455457"/>
                  <a:ext cx="1290918" cy="1093694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75000"/>
                    </a:schemeClr>
                  </a:solidFill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3600" b="1" dirty="0">
                    <a:latin typeface="Neo Sans Inte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2156126" y="4570080"/>
                  <a:ext cx="48694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T</a:t>
                  </a:r>
                </a:p>
              </p:txBody>
            </p:sp>
            <p:cxnSp>
              <p:nvCxnSpPr>
                <p:cNvPr id="380" name="Straight Connector 379"/>
                <p:cNvCxnSpPr/>
                <p:nvPr/>
              </p:nvCxnSpPr>
              <p:spPr bwMode="auto">
                <a:xfrm flipH="1">
                  <a:off x="3279161" y="4733656"/>
                  <a:ext cx="291013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81" name="Rectangle 380"/>
                <p:cNvSpPr/>
                <p:nvPr/>
              </p:nvSpPr>
              <p:spPr>
                <a:xfrm>
                  <a:off x="2758972" y="5102261"/>
                  <a:ext cx="63313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!Q</a:t>
                  </a:r>
                </a:p>
              </p:txBody>
            </p:sp>
            <p:cxnSp>
              <p:nvCxnSpPr>
                <p:cNvPr id="382" name="Straight Connector 381"/>
                <p:cNvCxnSpPr/>
                <p:nvPr/>
              </p:nvCxnSpPr>
              <p:spPr bwMode="auto">
                <a:xfrm flipH="1">
                  <a:off x="3291512" y="5271537"/>
                  <a:ext cx="339595" cy="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83" name="Rectangle 382"/>
                <p:cNvSpPr/>
                <p:nvPr/>
              </p:nvSpPr>
              <p:spPr>
                <a:xfrm>
                  <a:off x="1995391" y="5098329"/>
                  <a:ext cx="29045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en-US" sz="1600" dirty="0">
                    <a:latin typeface="Neo Sans Intel" pitchFamily="34" charset="0"/>
                  </a:endParaRPr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2711073" y="4537702"/>
                  <a:ext cx="63313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>
                      <a:latin typeface="Neo Sans Intel" pitchFamily="34" charset="0"/>
                    </a:rPr>
                    <a:t> Q</a:t>
                  </a:r>
                </a:p>
              </p:txBody>
            </p:sp>
          </p:grpSp>
          <p:sp>
            <p:nvSpPr>
              <p:cNvPr id="377" name="Isosceles Triangle 376"/>
              <p:cNvSpPr/>
              <p:nvPr/>
            </p:nvSpPr>
            <p:spPr bwMode="auto">
              <a:xfrm rot="19851746">
                <a:off x="775919" y="1332183"/>
                <a:ext cx="187953" cy="162029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36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375" name="Elbow Connector 374"/>
            <p:cNvCxnSpPr>
              <a:stCxn id="377" idx="1"/>
            </p:cNvCxnSpPr>
            <p:nvPr/>
          </p:nvCxnSpPr>
          <p:spPr bwMode="auto">
            <a:xfrm rot="10800000" flipV="1">
              <a:off x="1670181" y="1444936"/>
              <a:ext cx="766426" cy="533230"/>
            </a:xfrm>
            <a:prstGeom prst="bentConnector3">
              <a:avLst/>
            </a:prstGeom>
            <a:solidFill>
              <a:schemeClr val="bg1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21" name="Group 420"/>
          <p:cNvGrpSpPr/>
          <p:nvPr/>
        </p:nvGrpSpPr>
        <p:grpSpPr>
          <a:xfrm>
            <a:off x="1055212" y="5124807"/>
            <a:ext cx="10725845" cy="1116996"/>
            <a:chOff x="55990" y="4949845"/>
            <a:chExt cx="10725845" cy="1490371"/>
          </a:xfrm>
        </p:grpSpPr>
        <p:grpSp>
          <p:nvGrpSpPr>
            <p:cNvPr id="333" name="Group 332"/>
            <p:cNvGrpSpPr/>
            <p:nvPr/>
          </p:nvGrpSpPr>
          <p:grpSpPr>
            <a:xfrm>
              <a:off x="610455" y="4949845"/>
              <a:ext cx="3100229" cy="369717"/>
              <a:chOff x="838966" y="4155660"/>
              <a:chExt cx="3100229" cy="369717"/>
            </a:xfrm>
          </p:grpSpPr>
          <p:sp>
            <p:nvSpPr>
              <p:cNvPr id="334" name="Freeform 333"/>
              <p:cNvSpPr/>
              <p:nvPr/>
            </p:nvSpPr>
            <p:spPr bwMode="auto">
              <a:xfrm>
                <a:off x="1976555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35" name="Freeform 334"/>
              <p:cNvSpPr/>
              <p:nvPr/>
            </p:nvSpPr>
            <p:spPr bwMode="auto">
              <a:xfrm flipH="1">
                <a:off x="3738027" y="4159617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36" name="Straight Connector 335"/>
              <p:cNvCxnSpPr>
                <a:stCxn id="334" idx="1"/>
                <a:endCxn id="335" idx="1"/>
              </p:cNvCxnSpPr>
              <p:nvPr/>
            </p:nvCxnSpPr>
            <p:spPr bwMode="auto">
              <a:xfrm>
                <a:off x="2177723" y="4155660"/>
                <a:ext cx="1560304" cy="395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37" name="Straight Connector 336"/>
              <p:cNvCxnSpPr/>
              <p:nvPr/>
            </p:nvCxnSpPr>
            <p:spPr bwMode="auto">
              <a:xfrm>
                <a:off x="838966" y="4521420"/>
                <a:ext cx="1131416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355" name="TextBox 354"/>
            <p:cNvSpPr txBox="1"/>
            <p:nvPr/>
          </p:nvSpPr>
          <p:spPr>
            <a:xfrm>
              <a:off x="55990" y="5042757"/>
              <a:ext cx="554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Q1</a:t>
              </a:r>
              <a:endParaRPr lang="ru-RU" dirty="0" err="1"/>
            </a:p>
          </p:txBody>
        </p:sp>
        <p:grpSp>
          <p:nvGrpSpPr>
            <p:cNvPr id="388" name="Group 387"/>
            <p:cNvGrpSpPr/>
            <p:nvPr/>
          </p:nvGrpSpPr>
          <p:grpSpPr>
            <a:xfrm>
              <a:off x="3705156" y="4953587"/>
              <a:ext cx="3539356" cy="369717"/>
              <a:chOff x="399839" y="4155660"/>
              <a:chExt cx="3539356" cy="369717"/>
            </a:xfrm>
          </p:grpSpPr>
          <p:sp>
            <p:nvSpPr>
              <p:cNvPr id="389" name="Freeform 388"/>
              <p:cNvSpPr/>
              <p:nvPr/>
            </p:nvSpPr>
            <p:spPr bwMode="auto">
              <a:xfrm>
                <a:off x="1976555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90" name="Freeform 389"/>
              <p:cNvSpPr/>
              <p:nvPr/>
            </p:nvSpPr>
            <p:spPr bwMode="auto">
              <a:xfrm flipH="1">
                <a:off x="3738027" y="4159617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91" name="Straight Connector 390"/>
              <p:cNvCxnSpPr>
                <a:stCxn id="389" idx="1"/>
                <a:endCxn id="390" idx="1"/>
              </p:cNvCxnSpPr>
              <p:nvPr/>
            </p:nvCxnSpPr>
            <p:spPr bwMode="auto">
              <a:xfrm>
                <a:off x="2177723" y="4155660"/>
                <a:ext cx="1560304" cy="395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392" name="Straight Connector 391"/>
              <p:cNvCxnSpPr/>
              <p:nvPr/>
            </p:nvCxnSpPr>
            <p:spPr bwMode="auto">
              <a:xfrm>
                <a:off x="399839" y="4521420"/>
                <a:ext cx="157054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396" name="Group 395"/>
            <p:cNvGrpSpPr/>
            <p:nvPr/>
          </p:nvGrpSpPr>
          <p:grpSpPr>
            <a:xfrm>
              <a:off x="7242479" y="4955038"/>
              <a:ext cx="3539356" cy="369717"/>
              <a:chOff x="399839" y="4155660"/>
              <a:chExt cx="3539356" cy="369717"/>
            </a:xfrm>
          </p:grpSpPr>
          <p:sp>
            <p:nvSpPr>
              <p:cNvPr id="397" name="Freeform 396"/>
              <p:cNvSpPr/>
              <p:nvPr/>
            </p:nvSpPr>
            <p:spPr bwMode="auto">
              <a:xfrm>
                <a:off x="1976555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398" name="Freeform 397"/>
              <p:cNvSpPr/>
              <p:nvPr/>
            </p:nvSpPr>
            <p:spPr bwMode="auto">
              <a:xfrm flipH="1">
                <a:off x="3738027" y="4159617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399" name="Straight Connector 398"/>
              <p:cNvCxnSpPr>
                <a:stCxn id="397" idx="1"/>
                <a:endCxn id="398" idx="1"/>
              </p:cNvCxnSpPr>
              <p:nvPr/>
            </p:nvCxnSpPr>
            <p:spPr bwMode="auto">
              <a:xfrm>
                <a:off x="2177723" y="4155660"/>
                <a:ext cx="1560304" cy="395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400" name="Straight Connector 399"/>
              <p:cNvCxnSpPr/>
              <p:nvPr/>
            </p:nvCxnSpPr>
            <p:spPr bwMode="auto">
              <a:xfrm>
                <a:off x="399839" y="4521420"/>
                <a:ext cx="1570543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403" name="TextBox 402"/>
            <p:cNvSpPr txBox="1"/>
            <p:nvPr/>
          </p:nvSpPr>
          <p:spPr>
            <a:xfrm>
              <a:off x="60209" y="5589526"/>
              <a:ext cx="554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Q2</a:t>
              </a:r>
              <a:endParaRPr lang="ru-RU" dirty="0" err="1"/>
            </a:p>
          </p:txBody>
        </p:sp>
        <p:grpSp>
          <p:nvGrpSpPr>
            <p:cNvPr id="404" name="Group 403"/>
            <p:cNvGrpSpPr/>
            <p:nvPr/>
          </p:nvGrpSpPr>
          <p:grpSpPr>
            <a:xfrm>
              <a:off x="637798" y="5428024"/>
              <a:ext cx="6679552" cy="369717"/>
              <a:chOff x="-960924" y="4155660"/>
              <a:chExt cx="6679552" cy="369717"/>
            </a:xfrm>
          </p:grpSpPr>
          <p:sp>
            <p:nvSpPr>
              <p:cNvPr id="405" name="Freeform 404"/>
              <p:cNvSpPr/>
              <p:nvPr/>
            </p:nvSpPr>
            <p:spPr bwMode="auto">
              <a:xfrm>
                <a:off x="1976555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406" name="Freeform 405"/>
              <p:cNvSpPr/>
              <p:nvPr/>
            </p:nvSpPr>
            <p:spPr bwMode="auto">
              <a:xfrm flipH="1">
                <a:off x="5517460" y="4159617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407" name="Straight Connector 406"/>
              <p:cNvCxnSpPr>
                <a:stCxn id="405" idx="1"/>
                <a:endCxn id="406" idx="1"/>
              </p:cNvCxnSpPr>
              <p:nvPr/>
            </p:nvCxnSpPr>
            <p:spPr bwMode="auto">
              <a:xfrm>
                <a:off x="2177723" y="4155660"/>
                <a:ext cx="3339737" cy="395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408" name="Straight Connector 407"/>
              <p:cNvCxnSpPr/>
              <p:nvPr/>
            </p:nvCxnSpPr>
            <p:spPr bwMode="auto">
              <a:xfrm>
                <a:off x="-960924" y="4521420"/>
                <a:ext cx="2931306" cy="0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cxnSp>
          <p:nvCxnSpPr>
            <p:cNvPr id="411" name="Straight Connector 410"/>
            <p:cNvCxnSpPr/>
            <p:nvPr/>
          </p:nvCxnSpPr>
          <p:spPr bwMode="auto">
            <a:xfrm>
              <a:off x="7314876" y="5793784"/>
              <a:ext cx="2931306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412" name="TextBox 411"/>
            <p:cNvSpPr txBox="1"/>
            <p:nvPr/>
          </p:nvSpPr>
          <p:spPr>
            <a:xfrm>
              <a:off x="64991" y="6070884"/>
              <a:ext cx="554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Q3</a:t>
              </a:r>
              <a:endParaRPr lang="ru-RU" dirty="0" err="1"/>
            </a:p>
          </p:txBody>
        </p:sp>
        <p:grpSp>
          <p:nvGrpSpPr>
            <p:cNvPr id="413" name="Group 412"/>
            <p:cNvGrpSpPr/>
            <p:nvPr/>
          </p:nvGrpSpPr>
          <p:grpSpPr>
            <a:xfrm>
              <a:off x="619456" y="5878183"/>
              <a:ext cx="10072268" cy="377367"/>
              <a:chOff x="-4554808" y="4155660"/>
              <a:chExt cx="10072268" cy="377367"/>
            </a:xfrm>
          </p:grpSpPr>
          <p:sp>
            <p:nvSpPr>
              <p:cNvPr id="414" name="Freeform 413"/>
              <p:cNvSpPr/>
              <p:nvPr/>
            </p:nvSpPr>
            <p:spPr bwMode="auto">
              <a:xfrm>
                <a:off x="1976555" y="4155660"/>
                <a:ext cx="201168" cy="365760"/>
              </a:xfrm>
              <a:custGeom>
                <a:avLst/>
                <a:gdLst>
                  <a:gd name="connsiteX0" fmla="*/ 0 w 230657"/>
                  <a:gd name="connsiteY0" fmla="*/ 469392 h 469392"/>
                  <a:gd name="connsiteX1" fmla="*/ 201168 w 230657"/>
                  <a:gd name="connsiteY1" fmla="*/ 97536 h 469392"/>
                  <a:gd name="connsiteX2" fmla="*/ 225552 w 230657"/>
                  <a:gd name="connsiteY2" fmla="*/ 0 h 469392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  <a:gd name="connsiteX0" fmla="*/ 0 w 201168"/>
                  <a:gd name="connsiteY0" fmla="*/ 371856 h 371856"/>
                  <a:gd name="connsiteX1" fmla="*/ 201168 w 201168"/>
                  <a:gd name="connsiteY1" fmla="*/ 0 h 37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168" h="371856">
                    <a:moveTo>
                      <a:pt x="0" y="371856"/>
                    </a:moveTo>
                    <a:cubicBezTo>
                      <a:pt x="60833" y="371729"/>
                      <a:pt x="133096" y="127"/>
                      <a:pt x="201168" y="0"/>
                    </a:cubicBezTo>
                  </a:path>
                </a:pathLst>
              </a:cu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cxnSp>
            <p:nvCxnSpPr>
              <p:cNvPr id="416" name="Straight Connector 415"/>
              <p:cNvCxnSpPr>
                <a:stCxn id="414" idx="1"/>
              </p:cNvCxnSpPr>
              <p:nvPr/>
            </p:nvCxnSpPr>
            <p:spPr bwMode="auto">
              <a:xfrm>
                <a:off x="2177723" y="4155660"/>
                <a:ext cx="3339737" cy="395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417" name="Straight Connector 416"/>
              <p:cNvCxnSpPr>
                <a:stCxn id="412" idx="3"/>
              </p:cNvCxnSpPr>
              <p:nvPr/>
            </p:nvCxnSpPr>
            <p:spPr bwMode="auto">
              <a:xfrm flipV="1">
                <a:off x="-4554808" y="4521420"/>
                <a:ext cx="6525190" cy="11607"/>
              </a:xfrm>
              <a:prstGeom prst="lin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92496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arrays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8348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Single port 2</a:t>
            </a:r>
            <a:r>
              <a:rPr lang="en-US" baseline="30000" dirty="0" smtClean="0"/>
              <a:t>M</a:t>
            </a:r>
            <a:r>
              <a:rPr lang="en-US" dirty="0" smtClean="0"/>
              <a:t>xN Memory Array</a:t>
            </a:r>
            <a:endParaRPr lang="ru-RU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dirty="0"/>
              <a:t>Memory array has 3 input signals and 1 output</a:t>
            </a:r>
          </a:p>
          <a:p>
            <a:pPr marL="285750" indent="-285750"/>
            <a:r>
              <a:rPr lang="en-US" dirty="0"/>
              <a:t>Data buses are N bits wide (each chunk is N bits)</a:t>
            </a:r>
          </a:p>
          <a:p>
            <a:pPr marL="285750" indent="-285750"/>
            <a:r>
              <a:rPr lang="en-US" dirty="0"/>
              <a:t>Address is M bits wide if 2</a:t>
            </a:r>
            <a:r>
              <a:rPr lang="en-US" baseline="30000" dirty="0"/>
              <a:t>M</a:t>
            </a:r>
            <a:r>
              <a:rPr lang="en-US" dirty="0"/>
              <a:t> is array size</a:t>
            </a:r>
          </a:p>
          <a:p>
            <a:pPr marL="285750" indent="-285750"/>
            <a:endParaRPr lang="ru-RU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13</a:t>
            </a:fld>
            <a:endParaRPr lang="ru-RU"/>
          </a:p>
        </p:txBody>
      </p:sp>
      <p:sp>
        <p:nvSpPr>
          <p:cNvPr id="28" name="Rectangle 27"/>
          <p:cNvSpPr/>
          <p:nvPr/>
        </p:nvSpPr>
        <p:spPr bwMode="auto">
          <a:xfrm>
            <a:off x="4896635" y="4659171"/>
            <a:ext cx="2027808" cy="141384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800" b="1" dirty="0">
                <a:latin typeface="+mj-lt"/>
                <a:cs typeface="Arial" pitchFamily="34" charset="0"/>
              </a:rPr>
              <a:t>Memory</a:t>
            </a:r>
          </a:p>
          <a:p>
            <a:pPr algn="ctr" eaLnBrk="0" hangingPunct="0"/>
            <a:r>
              <a:rPr lang="en-US" sz="2800" b="1" dirty="0">
                <a:latin typeface="+mj-lt"/>
                <a:cs typeface="Arial" pitchFamily="34" charset="0"/>
              </a:rPr>
              <a:t>Array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5979164" y="3698524"/>
            <a:ext cx="0" cy="96064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5536604" y="3329192"/>
            <a:ext cx="904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address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rot="5400000" flipV="1">
            <a:off x="4416312" y="5106398"/>
            <a:ext cx="0" cy="96064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2" name="Rectangle 31"/>
          <p:cNvSpPr/>
          <p:nvPr/>
        </p:nvSpPr>
        <p:spPr>
          <a:xfrm>
            <a:off x="3147082" y="5671327"/>
            <a:ext cx="1175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input data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rot="5400000" flipV="1">
            <a:off x="7406224" y="5129549"/>
            <a:ext cx="0" cy="960646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7432672" y="5694477"/>
            <a:ext cx="1277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output data</a:t>
            </a:r>
          </a:p>
        </p:txBody>
      </p:sp>
      <p:cxnSp>
        <p:nvCxnSpPr>
          <p:cNvPr id="49" name="Straight Connector 48"/>
          <p:cNvCxnSpPr/>
          <p:nvPr/>
        </p:nvCxnSpPr>
        <p:spPr bwMode="auto">
          <a:xfrm flipV="1">
            <a:off x="5910539" y="4103415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6050027" y="38030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M</a:t>
            </a:r>
            <a:endParaRPr lang="ru-RU" sz="2400" dirty="0" err="1">
              <a:latin typeface="+mj-lt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4275948" y="5509642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4415436" y="5197652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N</a:t>
            </a:r>
            <a:endParaRPr lang="ru-RU" sz="2400" dirty="0" err="1">
              <a:latin typeface="+mj-lt"/>
            </a:endParaRPr>
          </a:p>
        </p:txBody>
      </p:sp>
      <p:cxnSp>
        <p:nvCxnSpPr>
          <p:cNvPr id="53" name="Straight Connector 52"/>
          <p:cNvCxnSpPr/>
          <p:nvPr/>
        </p:nvCxnSpPr>
        <p:spPr bwMode="auto">
          <a:xfrm flipV="1">
            <a:off x="7193671" y="5521217"/>
            <a:ext cx="139488" cy="13948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7333159" y="5220802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N</a:t>
            </a:r>
            <a:endParaRPr lang="ru-RU" sz="2400" dirty="0" err="1">
              <a:latin typeface="+mj-lt"/>
            </a:endParaRPr>
          </a:p>
        </p:txBody>
      </p:sp>
      <p:sp>
        <p:nvSpPr>
          <p:cNvPr id="42" name="Rectangle 10"/>
          <p:cNvSpPr/>
          <p:nvPr/>
        </p:nvSpPr>
        <p:spPr>
          <a:xfrm>
            <a:off x="3294838" y="4335466"/>
            <a:ext cx="1417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j-lt"/>
                <a:cs typeface="Arial" pitchFamily="34" charset="0"/>
              </a:rPr>
              <a:t>Write enable</a:t>
            </a:r>
          </a:p>
        </p:txBody>
      </p:sp>
      <p:cxnSp>
        <p:nvCxnSpPr>
          <p:cNvPr id="6" name="Соединительная линия уступом 5"/>
          <p:cNvCxnSpPr>
            <a:endCxn id="42" idx="2"/>
          </p:cNvCxnSpPr>
          <p:nvPr/>
        </p:nvCxnSpPr>
        <p:spPr bwMode="auto">
          <a:xfrm rot="10800000">
            <a:off x="4003528" y="4704800"/>
            <a:ext cx="884139" cy="171565"/>
          </a:xfrm>
          <a:prstGeom prst="bentConnector2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grpSp>
        <p:nvGrpSpPr>
          <p:cNvPr id="20" name="Group 19"/>
          <p:cNvGrpSpPr/>
          <p:nvPr/>
        </p:nvGrpSpPr>
        <p:grpSpPr>
          <a:xfrm>
            <a:off x="3147082" y="3332887"/>
            <a:ext cx="5562671" cy="2743823"/>
            <a:chOff x="1895131" y="1538919"/>
            <a:chExt cx="5562671" cy="2743823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644685" y="2868898"/>
              <a:ext cx="2027808" cy="141384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800" b="1" dirty="0">
                  <a:latin typeface="+mj-lt"/>
                  <a:cs typeface="Arial" pitchFamily="34" charset="0"/>
                </a:rPr>
                <a:t>Memory</a:t>
              </a:r>
            </a:p>
            <a:p>
              <a:pPr algn="ctr" eaLnBrk="0" hangingPunct="0"/>
              <a:r>
                <a:rPr lang="en-US" sz="2800" b="1" dirty="0">
                  <a:latin typeface="+mj-lt"/>
                  <a:cs typeface="Arial" pitchFamily="34" charset="0"/>
                </a:rPr>
                <a:t>Array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4727214" y="1908251"/>
              <a:ext cx="0" cy="960646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3" name="Rectangle 22"/>
            <p:cNvSpPr/>
            <p:nvPr/>
          </p:nvSpPr>
          <p:spPr>
            <a:xfrm>
              <a:off x="4284654" y="1538919"/>
              <a:ext cx="9042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address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 rot="5400000" flipV="1">
              <a:off x="3164362" y="3316125"/>
              <a:ext cx="0" cy="960646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5" name="Rectangle 24"/>
            <p:cNvSpPr/>
            <p:nvPr/>
          </p:nvSpPr>
          <p:spPr>
            <a:xfrm>
              <a:off x="1895131" y="3881054"/>
              <a:ext cx="11755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input data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 bwMode="auto">
            <a:xfrm rot="5400000" flipV="1">
              <a:off x="6154274" y="3339276"/>
              <a:ext cx="0" cy="960646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7" name="Rectangle 26"/>
            <p:cNvSpPr/>
            <p:nvPr/>
          </p:nvSpPr>
          <p:spPr>
            <a:xfrm>
              <a:off x="6180721" y="3904204"/>
              <a:ext cx="12770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output data</a:t>
              </a: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flipV="1">
              <a:off x="4658589" y="2313142"/>
              <a:ext cx="139488" cy="1394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33" name="TextBox 32"/>
            <p:cNvSpPr txBox="1"/>
            <p:nvPr/>
          </p:nvSpPr>
          <p:spPr>
            <a:xfrm>
              <a:off x="4798077" y="2012726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2</a:t>
              </a:r>
              <a:endParaRPr lang="ru-RU" sz="2400" dirty="0" err="1">
                <a:latin typeface="+mj-lt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 flipV="1">
              <a:off x="3023998" y="3719369"/>
              <a:ext cx="139488" cy="1394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36" name="TextBox 35"/>
            <p:cNvSpPr txBox="1"/>
            <p:nvPr/>
          </p:nvSpPr>
          <p:spPr>
            <a:xfrm>
              <a:off x="3163486" y="340737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1</a:t>
              </a:r>
              <a:endParaRPr lang="ru-RU" sz="2400" dirty="0" err="1">
                <a:latin typeface="+mj-lt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 bwMode="auto">
            <a:xfrm flipV="1">
              <a:off x="5941721" y="3730944"/>
              <a:ext cx="139488" cy="1394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081209" y="343052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1</a:t>
              </a:r>
              <a:endParaRPr lang="ru-RU" sz="2400" dirty="0" err="1">
                <a:latin typeface="+mj-lt"/>
              </a:endParaRPr>
            </a:p>
          </p:txBody>
        </p:sp>
        <p:sp>
          <p:nvSpPr>
            <p:cNvPr id="40" name="Rectangle 10"/>
            <p:cNvSpPr/>
            <p:nvPr/>
          </p:nvSpPr>
          <p:spPr>
            <a:xfrm>
              <a:off x="2042888" y="2545193"/>
              <a:ext cx="14173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j-lt"/>
                  <a:cs typeface="Arial" pitchFamily="34" charset="0"/>
                </a:rPr>
                <a:t>Write enable</a:t>
              </a:r>
            </a:p>
          </p:txBody>
        </p:sp>
        <p:cxnSp>
          <p:nvCxnSpPr>
            <p:cNvPr id="43" name="Соединительная линия уступом 5"/>
            <p:cNvCxnSpPr>
              <a:endCxn id="40" idx="2"/>
            </p:cNvCxnSpPr>
            <p:nvPr/>
          </p:nvCxnSpPr>
          <p:spPr bwMode="auto">
            <a:xfrm rot="10800000">
              <a:off x="2751577" y="2914526"/>
              <a:ext cx="884139" cy="171565"/>
            </a:xfrm>
            <a:prstGeom prst="bentConnector2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8833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0" grpId="0"/>
      <p:bldP spid="30" grpId="1"/>
      <p:bldP spid="32" grpId="0"/>
      <p:bldP spid="32" grpId="1"/>
      <p:bldP spid="34" grpId="0"/>
      <p:bldP spid="34" grpId="1"/>
      <p:bldP spid="50" grpId="0"/>
      <p:bldP spid="50" grpId="1"/>
      <p:bldP spid="52" grpId="0"/>
      <p:bldP spid="52" grpId="1"/>
      <p:bldP spid="54" grpId="0"/>
      <p:bldP spid="54" grpId="1"/>
      <p:bldP spid="42" grpId="0"/>
      <p:bldP spid="42" grpId="1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Single port 4x1 Memory Array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14</a:t>
            </a:fld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14" y="1777101"/>
            <a:ext cx="8678789" cy="380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307976" y="1281954"/>
            <a:ext cx="7196326" cy="1735567"/>
            <a:chOff x="1783976" y="1281953"/>
            <a:chExt cx="7196326" cy="1735567"/>
          </a:xfrm>
        </p:grpSpPr>
        <p:grpSp>
          <p:nvGrpSpPr>
            <p:cNvPr id="4" name="Group 3"/>
            <p:cNvGrpSpPr/>
            <p:nvPr/>
          </p:nvGrpSpPr>
          <p:grpSpPr>
            <a:xfrm>
              <a:off x="1783976" y="1281953"/>
              <a:ext cx="7196326" cy="1735567"/>
              <a:chOff x="1783976" y="1281953"/>
              <a:chExt cx="7196326" cy="1735567"/>
            </a:xfrm>
            <a:solidFill>
              <a:schemeClr val="accent6">
                <a:lumMod val="20000"/>
                <a:lumOff val="80000"/>
                <a:alpha val="60000"/>
              </a:schemeClr>
            </a:solidFill>
          </p:grpSpPr>
          <p:sp>
            <p:nvSpPr>
              <p:cNvPr id="5" name="Rectangle 4"/>
              <p:cNvSpPr/>
              <p:nvPr/>
            </p:nvSpPr>
            <p:spPr bwMode="auto">
              <a:xfrm>
                <a:off x="1783976" y="1281953"/>
                <a:ext cx="7196326" cy="1125967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 bwMode="auto">
              <a:xfrm>
                <a:off x="6595872" y="2407920"/>
                <a:ext cx="2384430" cy="60960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 bwMode="auto">
              <a:xfrm>
                <a:off x="4798541" y="2407920"/>
                <a:ext cx="954559" cy="19812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270376" y="1315436"/>
              <a:ext cx="17099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Multiplexer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307977" y="3998259"/>
            <a:ext cx="5360895" cy="1582030"/>
            <a:chOff x="1783976" y="3998259"/>
            <a:chExt cx="5360895" cy="1582030"/>
          </a:xfrm>
        </p:grpSpPr>
        <p:sp>
          <p:nvSpPr>
            <p:cNvPr id="3" name="Rectangle 2"/>
            <p:cNvSpPr/>
            <p:nvPr/>
          </p:nvSpPr>
          <p:spPr bwMode="auto">
            <a:xfrm>
              <a:off x="1783976" y="3998259"/>
              <a:ext cx="5360895" cy="1582030"/>
            </a:xfrm>
            <a:prstGeom prst="rect">
              <a:avLst/>
            </a:prstGeom>
            <a:solidFill>
              <a:srgbClr val="EDF5D7">
                <a:alpha val="60000"/>
              </a:srgb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34945" y="5118624"/>
              <a:ext cx="17099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Decoder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026025" y="3398519"/>
            <a:ext cx="6642846" cy="2181770"/>
            <a:chOff x="502025" y="3398519"/>
            <a:chExt cx="6642846" cy="2181770"/>
          </a:xfrm>
        </p:grpSpPr>
        <p:grpSp>
          <p:nvGrpSpPr>
            <p:cNvPr id="10" name="Group 9"/>
            <p:cNvGrpSpPr/>
            <p:nvPr/>
          </p:nvGrpSpPr>
          <p:grpSpPr>
            <a:xfrm>
              <a:off x="502025" y="3398519"/>
              <a:ext cx="6642846" cy="2181770"/>
              <a:chOff x="502025" y="3398519"/>
              <a:chExt cx="6642846" cy="2181770"/>
            </a:xfrm>
            <a:solidFill>
              <a:srgbClr val="C0E4FF">
                <a:alpha val="60000"/>
              </a:srgbClr>
            </a:solidFill>
          </p:grpSpPr>
          <p:sp>
            <p:nvSpPr>
              <p:cNvPr id="8" name="Rectangle 7"/>
              <p:cNvSpPr/>
              <p:nvPr/>
            </p:nvSpPr>
            <p:spPr bwMode="auto">
              <a:xfrm>
                <a:off x="502025" y="3398519"/>
                <a:ext cx="6642846" cy="599739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502025" y="3998259"/>
                <a:ext cx="1281952" cy="158203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 rot="16200000">
              <a:off x="-248119" y="4179022"/>
              <a:ext cx="1940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400"/>
                </a:lnSpc>
              </a:pPr>
              <a:r>
                <a:rPr lang="en-US" sz="2400" b="1" dirty="0">
                  <a:solidFill>
                    <a:schemeClr val="accent2"/>
                  </a:solidFill>
                </a:rPr>
                <a:t>Write control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968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112"/>
            <a:ext cx="10515600" cy="1144377"/>
          </a:xfrm>
        </p:spPr>
        <p:txBody>
          <a:bodyPr anchor="ctr"/>
          <a:lstStyle/>
          <a:p>
            <a:r>
              <a:rPr lang="en-US" dirty="0"/>
              <a:t>Single port </a:t>
            </a:r>
            <a:r>
              <a:rPr lang="en-US" dirty="0" smtClean="0"/>
              <a:t>4x2 </a:t>
            </a:r>
            <a:r>
              <a:rPr lang="en-US" dirty="0"/>
              <a:t>Memory Array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17.10.2018</a:t>
            </a:r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MIPT-MIPS 2018</a:t>
            </a:r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6F50-065C-4058-9F2A-8D437AC01EA6}" type="slidenum">
              <a:rPr lang="ru-RU" smtClean="0"/>
              <a:t>15</a:t>
            </a:fld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23" y="1051560"/>
            <a:ext cx="8157846" cy="515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434095" y="2555247"/>
            <a:ext cx="7014081" cy="1411210"/>
            <a:chOff x="1783976" y="1477890"/>
            <a:chExt cx="7212360" cy="1539630"/>
          </a:xfrm>
        </p:grpSpPr>
        <p:grpSp>
          <p:nvGrpSpPr>
            <p:cNvPr id="5" name="Group 4"/>
            <p:cNvGrpSpPr/>
            <p:nvPr/>
          </p:nvGrpSpPr>
          <p:grpSpPr>
            <a:xfrm>
              <a:off x="1783976" y="1516684"/>
              <a:ext cx="7196326" cy="1500836"/>
              <a:chOff x="1783976" y="1516684"/>
              <a:chExt cx="7196326" cy="1500836"/>
            </a:xfrm>
            <a:solidFill>
              <a:schemeClr val="accent6">
                <a:lumMod val="20000"/>
                <a:lumOff val="80000"/>
                <a:alpha val="60000"/>
              </a:schemeClr>
            </a:solidFill>
          </p:grpSpPr>
          <p:sp>
            <p:nvSpPr>
              <p:cNvPr id="7" name="Rectangle 6"/>
              <p:cNvSpPr/>
              <p:nvPr/>
            </p:nvSpPr>
            <p:spPr bwMode="auto">
              <a:xfrm>
                <a:off x="1783976" y="1516684"/>
                <a:ext cx="7196326" cy="891236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6595872" y="2407920"/>
                <a:ext cx="2384430" cy="60960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4798541" y="2407920"/>
                <a:ext cx="954559" cy="19812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6903095" y="1477890"/>
              <a:ext cx="2093241" cy="402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6"/>
                  </a:solidFill>
                </a:rPr>
                <a:t>Multiplexer bit[0]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505814" y="4847454"/>
            <a:ext cx="5213516" cy="1450071"/>
            <a:chOff x="1783976" y="3998259"/>
            <a:chExt cx="5360895" cy="158203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1783976" y="3998259"/>
              <a:ext cx="5360895" cy="1582030"/>
            </a:xfrm>
            <a:prstGeom prst="rect">
              <a:avLst/>
            </a:prstGeom>
            <a:solidFill>
              <a:srgbClr val="EDF5D7">
                <a:alpha val="60000"/>
              </a:srgbClr>
            </a:solidFill>
            <a:ln w="3175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b="1">
                <a:latin typeface="Neo Sans Inte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34945" y="5118624"/>
              <a:ext cx="1709926" cy="436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Decoder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59106" y="4297738"/>
            <a:ext cx="6460224" cy="1999786"/>
            <a:chOff x="502025" y="3398519"/>
            <a:chExt cx="6642846" cy="2181770"/>
          </a:xfrm>
        </p:grpSpPr>
        <p:grpSp>
          <p:nvGrpSpPr>
            <p:cNvPr id="14" name="Group 13"/>
            <p:cNvGrpSpPr/>
            <p:nvPr/>
          </p:nvGrpSpPr>
          <p:grpSpPr>
            <a:xfrm>
              <a:off x="502025" y="3398519"/>
              <a:ext cx="6642846" cy="2181770"/>
              <a:chOff x="502025" y="3398519"/>
              <a:chExt cx="6642846" cy="2181770"/>
            </a:xfrm>
            <a:solidFill>
              <a:srgbClr val="C0E4FF">
                <a:alpha val="60000"/>
              </a:srgbClr>
            </a:solidFill>
          </p:grpSpPr>
          <p:sp>
            <p:nvSpPr>
              <p:cNvPr id="16" name="Rectangle 15"/>
              <p:cNvSpPr/>
              <p:nvPr/>
            </p:nvSpPr>
            <p:spPr bwMode="auto">
              <a:xfrm>
                <a:off x="502025" y="3398519"/>
                <a:ext cx="6642846" cy="599739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502025" y="3998259"/>
                <a:ext cx="1281952" cy="158203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 rot="16200000">
              <a:off x="-248119" y="4173366"/>
              <a:ext cx="1940760" cy="411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400"/>
                </a:lnSpc>
              </a:pPr>
              <a:r>
                <a:rPr lang="en-US" sz="2000" b="1" dirty="0">
                  <a:solidFill>
                    <a:schemeClr val="accent2"/>
                  </a:solidFill>
                </a:rPr>
                <a:t>Write control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434095" y="834023"/>
            <a:ext cx="7014081" cy="1411210"/>
            <a:chOff x="1783976" y="1477890"/>
            <a:chExt cx="7212360" cy="1539630"/>
          </a:xfrm>
        </p:grpSpPr>
        <p:grpSp>
          <p:nvGrpSpPr>
            <p:cNvPr id="20" name="Group 19"/>
            <p:cNvGrpSpPr/>
            <p:nvPr/>
          </p:nvGrpSpPr>
          <p:grpSpPr>
            <a:xfrm>
              <a:off x="1783976" y="1516684"/>
              <a:ext cx="7196326" cy="1500836"/>
              <a:chOff x="1783976" y="1516684"/>
              <a:chExt cx="7196326" cy="1500836"/>
            </a:xfrm>
            <a:solidFill>
              <a:schemeClr val="accent6">
                <a:lumMod val="20000"/>
                <a:lumOff val="80000"/>
                <a:alpha val="60000"/>
              </a:schemeClr>
            </a:solidFill>
          </p:grpSpPr>
          <p:sp>
            <p:nvSpPr>
              <p:cNvPr id="22" name="Rectangle 21"/>
              <p:cNvSpPr/>
              <p:nvPr/>
            </p:nvSpPr>
            <p:spPr bwMode="auto">
              <a:xfrm>
                <a:off x="1783976" y="1516684"/>
                <a:ext cx="7196326" cy="891236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 dirty="0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 bwMode="auto">
              <a:xfrm>
                <a:off x="6595872" y="2407920"/>
                <a:ext cx="2384430" cy="60960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 bwMode="auto">
              <a:xfrm>
                <a:off x="4798541" y="2407920"/>
                <a:ext cx="954559" cy="198120"/>
              </a:xfrm>
              <a:prstGeom prst="rect">
                <a:avLst/>
              </a:prstGeom>
              <a:grpFill/>
              <a:ln w="3175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2000" b="1">
                  <a:latin typeface="Neo Sans Inte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903095" y="1477890"/>
              <a:ext cx="2093241" cy="402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6"/>
                  </a:solidFill>
                </a:rPr>
                <a:t>Multiplexer bit[1]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4298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880" y="2727962"/>
            <a:ext cx="6477000" cy="1362075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br>
              <a:rPr lang="en-US" dirty="0" smtClean="0"/>
            </a:br>
            <a:r>
              <a:rPr lang="en-US" dirty="0" smtClean="0"/>
              <a:t>Q/A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600203" y="6553200"/>
            <a:ext cx="415925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4C7BE5-B578-44C2-B697-AD60B2F34A37}" type="slidenum">
              <a:rPr lang="ja-JP" altLang="en-US" smtClean="0"/>
              <a:pPr>
                <a:defRPr/>
              </a:pPr>
              <a:t>16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044018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24.2|20.5|61.7|2.3|88.6|26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8.8|25|54|9.9|68.1|15.7|7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1|1.3|263.1|5.6|15.7|37.2|7.6|18.6|3.1|2.1|20|1.8|5|8|26.8|54.6|25.7|15.5|9.9|53.7|3.4|15.8|31.3|1.8|17.8|60.9|303.7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1.9|30.8|49.1|27.2|33.7|44.7|1.7|38.3|47.3|30.7|40.5|5.9|11.1|1.2|1.3|24|5|15.2|8|29.5|4.7|30.9|136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19.9|16.6|164.3|2.5|1.6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8|0.6|0.3|0.2|0.7|0.5|1.5|22.8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9.3|54.2|18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|11.1|1.7|39|16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866</Words>
  <Application>Microsoft Office PowerPoint</Application>
  <PresentationFormat>Widescreen</PresentationFormat>
  <Paragraphs>386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ＭＳ Ｐゴシック</vt:lpstr>
      <vt:lpstr>Arial</vt:lpstr>
      <vt:lpstr>Calibri</vt:lpstr>
      <vt:lpstr>Calibri Light</vt:lpstr>
      <vt:lpstr>Cambria Math</vt:lpstr>
      <vt:lpstr>Consolas</vt:lpstr>
      <vt:lpstr>Courier New</vt:lpstr>
      <vt:lpstr>Neo Sans Intel</vt:lpstr>
      <vt:lpstr>Verdana</vt:lpstr>
      <vt:lpstr>Office Theme</vt:lpstr>
      <vt:lpstr> Sequential Digital Circuits</vt:lpstr>
      <vt:lpstr>Layers of Abstraction in Computer Science</vt:lpstr>
      <vt:lpstr>Refresher: Combinational Circuits</vt:lpstr>
      <vt:lpstr>Sequential Circuits</vt:lpstr>
      <vt:lpstr>Refresher: Timing</vt:lpstr>
      <vt:lpstr>SR Latch</vt:lpstr>
      <vt:lpstr>PowerPoint Presentation</vt:lpstr>
      <vt:lpstr>D Latch</vt:lpstr>
      <vt:lpstr>Edge-triggered D Latch (D flip-flop)</vt:lpstr>
      <vt:lpstr>Example: Increment Loop</vt:lpstr>
      <vt:lpstr>Example: T flip-flop</vt:lpstr>
      <vt:lpstr>Memory arrays</vt:lpstr>
      <vt:lpstr>Single port 2MxN Memory Array</vt:lpstr>
      <vt:lpstr>Single port 4x1 Memory Array</vt:lpstr>
      <vt:lpstr>Single port 4x2 Memory Array</vt:lpstr>
      <vt:lpstr>Thank You Q/A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Kryukov, Pavel I</dc:creator>
  <cp:keywords>CTPClassification=CTP_NT</cp:keywords>
  <cp:lastModifiedBy>Smirnov, Igor</cp:lastModifiedBy>
  <cp:revision>157</cp:revision>
  <dcterms:created xsi:type="dcterms:W3CDTF">2018-09-18T18:10:21Z</dcterms:created>
  <dcterms:modified xsi:type="dcterms:W3CDTF">2018-10-17T11:34:10Z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8293c21f-d6d4-45fb-9d81-dab2775fcf3e</vt:lpwstr>
  </property>
  <property fmtid="{D5CDD505-2E9C-101B-9397-08002B2CF9AE}" pid="3" name="CTP_TimeStamp">
    <vt:lpwstr>2018-10-17 11:34:09Z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