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27"/>
  </p:notesMasterIdLst>
  <p:sldIdLst>
    <p:sldId id="471" r:id="rId2"/>
    <p:sldId id="524" r:id="rId3"/>
    <p:sldId id="503" r:id="rId4"/>
    <p:sldId id="504" r:id="rId5"/>
    <p:sldId id="505" r:id="rId6"/>
    <p:sldId id="507" r:id="rId7"/>
    <p:sldId id="508" r:id="rId8"/>
    <p:sldId id="509" r:id="rId9"/>
    <p:sldId id="510" r:id="rId10"/>
    <p:sldId id="511" r:id="rId11"/>
    <p:sldId id="512" r:id="rId12"/>
    <p:sldId id="513" r:id="rId13"/>
    <p:sldId id="515" r:id="rId14"/>
    <p:sldId id="516" r:id="rId15"/>
    <p:sldId id="517" r:id="rId16"/>
    <p:sldId id="518" r:id="rId17"/>
    <p:sldId id="519" r:id="rId18"/>
    <p:sldId id="520" r:id="rId19"/>
    <p:sldId id="521" r:id="rId20"/>
    <p:sldId id="522" r:id="rId21"/>
    <p:sldId id="523" r:id="rId22"/>
    <p:sldId id="525" r:id="rId23"/>
    <p:sldId id="526" r:id="rId24"/>
    <p:sldId id="469" r:id="rId25"/>
    <p:sldId id="479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F8BAAE"/>
    <a:srgbClr val="F8CBAD"/>
    <a:srgbClr val="FFCC99"/>
    <a:srgbClr val="EEC6F1"/>
    <a:srgbClr val="000000"/>
    <a:srgbClr val="ADE9FF"/>
    <a:srgbClr val="F9B177"/>
    <a:srgbClr val="FF9933"/>
    <a:srgbClr val="DD8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2" autoAdjust="0"/>
    <p:restoredTop sz="85576" autoAdjust="0"/>
  </p:normalViewPr>
  <p:slideViewPr>
    <p:cSldViewPr snapToGrid="0">
      <p:cViewPr varScale="1">
        <p:scale>
          <a:sx n="76" d="100"/>
          <a:sy n="76" d="100"/>
        </p:scale>
        <p:origin x="54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779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972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573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59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387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917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065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50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107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562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149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058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007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2764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630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38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0157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9746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149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1567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1533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7641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8494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271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44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92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7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85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43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14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22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7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70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78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0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46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s-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535"/>
            <a:ext cx="11123539" cy="2904841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736388"/>
            <a:ext cx="9005344" cy="677108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+mj-lt"/>
                <a:cs typeface="Neo Sans Intel"/>
              </a:defRPr>
            </a:lvl1pPr>
          </a:lstStyle>
          <a:p>
            <a:r>
              <a:rPr lang="en-US" altLang="ja-JP" dirty="0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276" y="3750108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 smtClean="0">
                <a:latin typeface="Neo Sans Intel"/>
                <a:cs typeface="Neo Sans Intel"/>
              </a:rPr>
              <a:t>Subtitle</a:t>
            </a:r>
            <a:endParaRPr lang="en-US" dirty="0" smtClean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 smtClean="0">
                <a:latin typeface="Neo Sans Intel"/>
                <a:cs typeface="Neo Sans Intel"/>
              </a:rPr>
              <a:t>Additional Info</a:t>
            </a:r>
            <a:endParaRPr lang="en-US" sz="1600" dirty="0" smtClean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72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Covers-0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5601"/>
            <a:ext cx="11009744" cy="4102745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2" y="2317807"/>
            <a:ext cx="6354625" cy="677108"/>
          </a:xfrm>
        </p:spPr>
        <p:txBody>
          <a:bodyPr wrap="non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584" y="3264184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 smtClean="0">
                <a:latin typeface="Neo Sans Intel"/>
                <a:cs typeface="Neo Sans Intel"/>
              </a:rPr>
              <a:t>Subtitle</a:t>
            </a:r>
            <a:endParaRPr lang="en-US" dirty="0" smtClean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 smtClean="0">
                <a:latin typeface="Neo Sans Intel"/>
                <a:cs typeface="Neo Sans Intel"/>
              </a:rPr>
              <a:t>Additional Info</a:t>
            </a:r>
            <a:endParaRPr lang="en-US" sz="1600" dirty="0" smtClean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710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8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90" r:id="rId12"/>
    <p:sldLayoutId id="2147483691" r:id="rId13"/>
    <p:sldLayoutId id="2147483692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dirty="0" smtClean="0"/>
              <a:t>Out-of-order execution</a:t>
            </a:r>
            <a:endParaRPr lang="en-US" sz="2800" dirty="0">
              <a:latin typeface="+mj-lt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+mj-lt"/>
              </a:rPr>
              <a:t>Oleg Ladin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+mj-lt"/>
              </a:rPr>
              <a:t>15/03/2019</a:t>
            </a:r>
          </a:p>
        </p:txBody>
      </p:sp>
    </p:spTree>
    <p:extLst>
      <p:ext uri="{BB962C8B-B14F-4D97-AF65-F5344CB8AC3E}">
        <p14:creationId xmlns:p14="http://schemas.microsoft.com/office/powerpoint/2010/main" val="382321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Refresher: Superscalar</a:t>
            </a:r>
            <a:endParaRPr lang="ru-RU" dirty="0"/>
          </a:p>
        </p:txBody>
      </p:sp>
      <p:sp>
        <p:nvSpPr>
          <p:cNvPr id="12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2725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800" dirty="0"/>
              <a:t>Pipeline exploits </a:t>
            </a:r>
            <a:r>
              <a:rPr lang="en-US" sz="2800" b="1" dirty="0"/>
              <a:t>i</a:t>
            </a:r>
            <a:r>
              <a:rPr lang="en-US" sz="2800" dirty="0"/>
              <a:t>nstruction </a:t>
            </a:r>
            <a:r>
              <a:rPr lang="en-US" sz="2800" b="1" dirty="0"/>
              <a:t>l</a:t>
            </a:r>
            <a:r>
              <a:rPr lang="en-US" sz="2800" dirty="0"/>
              <a:t>evel </a:t>
            </a:r>
            <a:r>
              <a:rPr lang="en-US" sz="2800" b="1" dirty="0"/>
              <a:t>p</a:t>
            </a:r>
            <a:r>
              <a:rPr lang="en-US" sz="2800" dirty="0"/>
              <a:t>arallelism (ILP)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800" dirty="0"/>
              <a:t>Can we do it better?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en-US" sz="2400" dirty="0"/>
              <a:t>Need to double HW structures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en-US" sz="2400" dirty="0"/>
              <a:t>Max speedup is 2 instruction per cycle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(IPC = 2)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en-US" sz="2400" dirty="0"/>
              <a:t>The real speedup is less due to dependencies and in-order execution</a:t>
            </a:r>
            <a:endParaRPr lang="ru-RU" sz="2400" dirty="0"/>
          </a:p>
        </p:txBody>
      </p:sp>
      <p:graphicFrame>
        <p:nvGraphicFramePr>
          <p:cNvPr id="13" name="Content Placeholder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7927226"/>
              </p:ext>
            </p:extLst>
          </p:nvPr>
        </p:nvGraphicFramePr>
        <p:xfrm>
          <a:off x="2832886" y="4026514"/>
          <a:ext cx="2439170" cy="387990"/>
        </p:xfrm>
        <a:graphic>
          <a:graphicData uri="http://schemas.openxmlformats.org/drawingml/2006/table">
            <a:tbl>
              <a:tblPr bandRow="1"/>
              <a:tblGrid>
                <a:gridCol w="487834"/>
                <a:gridCol w="487834"/>
                <a:gridCol w="487834"/>
                <a:gridCol w="487834"/>
                <a:gridCol w="487834"/>
              </a:tblGrid>
              <a:tr h="387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F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D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E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M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W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AB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127081"/>
              </p:ext>
            </p:extLst>
          </p:nvPr>
        </p:nvGraphicFramePr>
        <p:xfrm>
          <a:off x="3325992" y="4410816"/>
          <a:ext cx="2927004" cy="775980"/>
        </p:xfrm>
        <a:graphic>
          <a:graphicData uri="http://schemas.openxmlformats.org/drawingml/2006/table">
            <a:tbl>
              <a:tblPr bandRow="1"/>
              <a:tblGrid>
                <a:gridCol w="487834"/>
                <a:gridCol w="487834"/>
                <a:gridCol w="487834"/>
                <a:gridCol w="487834"/>
                <a:gridCol w="487834"/>
                <a:gridCol w="487834"/>
              </a:tblGrid>
              <a:tr h="387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F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D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E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M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W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799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F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D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E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M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W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AB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84691"/>
              </p:ext>
            </p:extLst>
          </p:nvPr>
        </p:nvGraphicFramePr>
        <p:xfrm>
          <a:off x="4296388" y="5193054"/>
          <a:ext cx="1951336" cy="387990"/>
        </p:xfrm>
        <a:graphic>
          <a:graphicData uri="http://schemas.openxmlformats.org/drawingml/2006/table">
            <a:tbl>
              <a:tblPr bandRow="1"/>
              <a:tblGrid>
                <a:gridCol w="487834"/>
                <a:gridCol w="1463502"/>
              </a:tblGrid>
              <a:tr h="387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F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+mj-lt"/>
                        </a:rPr>
                        <a:t>Stall</a:t>
                      </a:r>
                      <a:endParaRPr lang="ru-RU" sz="18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54253"/>
              </p:ext>
            </p:extLst>
          </p:nvPr>
        </p:nvGraphicFramePr>
        <p:xfrm>
          <a:off x="6252996" y="5193054"/>
          <a:ext cx="2439170" cy="775980"/>
        </p:xfrm>
        <a:graphic>
          <a:graphicData uri="http://schemas.openxmlformats.org/drawingml/2006/table">
            <a:tbl>
              <a:tblPr bandRow="1"/>
              <a:tblGrid>
                <a:gridCol w="487834"/>
                <a:gridCol w="487834"/>
                <a:gridCol w="487834"/>
                <a:gridCol w="487834"/>
                <a:gridCol w="487834"/>
              </a:tblGrid>
              <a:tr h="387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D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E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M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W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7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F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D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E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M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W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ABD"/>
                    </a:solidFill>
                  </a:tcPr>
                </a:tc>
              </a:tr>
            </a:tbl>
          </a:graphicData>
        </a:graphic>
      </p:graphicFrame>
      <p:cxnSp>
        <p:nvCxnSpPr>
          <p:cNvPr id="17" name="Straight Arrow Connector 16"/>
          <p:cNvCxnSpPr/>
          <p:nvPr/>
        </p:nvCxnSpPr>
        <p:spPr>
          <a:xfrm>
            <a:off x="6052971" y="4998079"/>
            <a:ext cx="457200" cy="381000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headEnd type="oval" w="sm" len="sm"/>
            <a:tailEnd type="arrow" w="med" len="med"/>
          </a:ln>
          <a:effectLst>
            <a:glow rad="88900">
              <a:sysClr val="window" lastClr="FFFFFF">
                <a:alpha val="86000"/>
              </a:sys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786110"/>
              </p:ext>
            </p:extLst>
          </p:nvPr>
        </p:nvGraphicFramePr>
        <p:xfrm>
          <a:off x="6740830" y="5968359"/>
          <a:ext cx="2439170" cy="387990"/>
        </p:xfrm>
        <a:graphic>
          <a:graphicData uri="http://schemas.openxmlformats.org/drawingml/2006/table">
            <a:tbl>
              <a:tblPr bandRow="1"/>
              <a:tblGrid>
                <a:gridCol w="487834"/>
                <a:gridCol w="487834"/>
                <a:gridCol w="487834"/>
                <a:gridCol w="487834"/>
                <a:gridCol w="487834"/>
              </a:tblGrid>
              <a:tr h="387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F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D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E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M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W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AB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480308"/>
              </p:ext>
            </p:extLst>
          </p:nvPr>
        </p:nvGraphicFramePr>
        <p:xfrm>
          <a:off x="3318697" y="5196067"/>
          <a:ext cx="2439170" cy="387990"/>
        </p:xfrm>
        <a:graphic>
          <a:graphicData uri="http://schemas.openxmlformats.org/drawingml/2006/table">
            <a:tbl>
              <a:tblPr bandRow="1"/>
              <a:tblGrid>
                <a:gridCol w="487834"/>
                <a:gridCol w="1951336"/>
              </a:tblGrid>
              <a:tr h="387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F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Stall</a:t>
                      </a:r>
                      <a:endParaRPr lang="ru-RU" sz="1800" kern="1200" dirty="0" smtClean="0">
                        <a:solidFill>
                          <a:schemeClr val="bg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4216" marR="94216" marT="47109" marB="471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332514" y="1945698"/>
            <a:ext cx="552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– Yes, execute instructions in </a:t>
            </a:r>
            <a:r>
              <a:rPr lang="en-US" sz="2800" dirty="0" smtClean="0"/>
              <a:t>parallel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693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96296E-6 L -0.0405 0.0011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46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-0.04049 0.0002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48148E-6 L -0.04231 -0.0002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2" y="-2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-0.03971 0.0002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2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11111E-6 L -0.03997 0.0013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97 0.00139 L -0.08046 0.00208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Is Superscalar Good Enough?</a:t>
            </a:r>
            <a:endParaRPr lang="ru-RU" dirty="0"/>
          </a:p>
        </p:txBody>
      </p:sp>
      <p:sp>
        <p:nvSpPr>
          <p:cNvPr id="12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200"/>
              </a:spcBef>
              <a:defRPr/>
            </a:pPr>
            <a:r>
              <a:rPr lang="en-US" sz="2800" dirty="0"/>
              <a:t>Theoretically can execute multiple instructions in parallel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Wider pipeline → more performance</a:t>
            </a:r>
          </a:p>
          <a:p>
            <a:pPr lvl="0">
              <a:spcBef>
                <a:spcPts val="1200"/>
              </a:spcBef>
              <a:defRPr/>
            </a:pPr>
            <a:r>
              <a:rPr lang="en-US" sz="2800" dirty="0"/>
              <a:t>But…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Only independent subsequent instructions can be executed in parallel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Whereas subsequent instructions are often dependent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So the utilization of the second pipe is often low</a:t>
            </a:r>
          </a:p>
          <a:p>
            <a:pPr lvl="0">
              <a:spcBef>
                <a:spcPts val="2400"/>
              </a:spcBef>
              <a:defRPr/>
            </a:pPr>
            <a:r>
              <a:rPr lang="en-US" sz="2800" dirty="0"/>
              <a:t>Solution: </a:t>
            </a:r>
            <a:r>
              <a:rPr lang="en-US" sz="2800" b="1" dirty="0"/>
              <a:t>out-of-order</a:t>
            </a:r>
            <a:r>
              <a:rPr lang="en-US" sz="2800" dirty="0"/>
              <a:t> execution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Execute instructions based on the “data flow” graph</a:t>
            </a:r>
            <a:r>
              <a:rPr lang="en-US" sz="2400" dirty="0" smtClean="0"/>
              <a:t>, (</a:t>
            </a:r>
            <a:r>
              <a:rPr lang="en-US" sz="2400" dirty="0"/>
              <a:t>rather than program order)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Still need to keep the visibility of in-order execution</a:t>
            </a:r>
          </a:p>
        </p:txBody>
      </p:sp>
    </p:spTree>
    <p:extLst>
      <p:ext uri="{BB962C8B-B14F-4D97-AF65-F5344CB8AC3E}">
        <p14:creationId xmlns:p14="http://schemas.microsoft.com/office/powerpoint/2010/main" val="19967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Data Flow Execution</a:t>
            </a:r>
            <a:endParaRPr lang="ru-RU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1794442" y="1757599"/>
            <a:ext cx="3543185" cy="227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(1)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r4 / r7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(2)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r8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+ r2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(3)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r5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r5 + 1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(4)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r6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r6 – r3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(5)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r4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 load [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r5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+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r6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(6) r7 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r8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 *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r4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  <a:sym typeface="Symbol" pitchFamily="18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37"/>
          <p:cNvSpPr>
            <a:spLocks noChangeArrowheads="1"/>
          </p:cNvSpPr>
          <p:nvPr/>
        </p:nvSpPr>
        <p:spPr bwMode="auto">
          <a:xfrm>
            <a:off x="1453764" y="4419121"/>
            <a:ext cx="2875467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/>
                <a:cs typeface="+mn-cs"/>
              </a:rPr>
              <a:t>In-order execution</a:t>
            </a:r>
          </a:p>
        </p:txBody>
      </p:sp>
      <p:sp>
        <p:nvSpPr>
          <p:cNvPr id="15" name="Rectangle 46"/>
          <p:cNvSpPr>
            <a:spLocks noChangeArrowheads="1"/>
          </p:cNvSpPr>
          <p:nvPr/>
        </p:nvSpPr>
        <p:spPr bwMode="auto">
          <a:xfrm>
            <a:off x="6903921" y="4406330"/>
            <a:ext cx="3551934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/>
                <a:cs typeface="+mn-cs"/>
              </a:rPr>
              <a:t>Out-of-order execution</a:t>
            </a:r>
          </a:p>
        </p:txBody>
      </p:sp>
      <p:sp>
        <p:nvSpPr>
          <p:cNvPr id="16" name="Oval 15"/>
          <p:cNvSpPr/>
          <p:nvPr/>
        </p:nvSpPr>
        <p:spPr>
          <a:xfrm>
            <a:off x="7374011" y="1907615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8301420" y="1907615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228829" y="1907615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7805463" y="2687116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797377" y="2687116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301420" y="3466618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7342043" y="2265116"/>
            <a:ext cx="543299" cy="463871"/>
            <a:chOff x="5676529" y="2125986"/>
            <a:chExt cx="543299" cy="463871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5972350" y="2125986"/>
              <a:ext cx="247478" cy="439967"/>
            </a:xfrm>
            <a:prstGeom prst="straightConnector1">
              <a:avLst/>
            </a:prstGeom>
            <a:noFill/>
            <a:ln w="12700" cap="flat" cmpd="sng" algn="ctr">
              <a:solidFill>
                <a:srgbClr val="CC0000"/>
              </a:solidFill>
              <a:prstDash val="solid"/>
              <a:tailEnd type="triangle"/>
            </a:ln>
            <a:effectLst/>
          </p:spPr>
        </p:cxnSp>
        <p:sp>
          <p:nvSpPr>
            <p:cNvPr id="24" name="Rectangle 23"/>
            <p:cNvSpPr/>
            <p:nvPr/>
          </p:nvSpPr>
          <p:spPr>
            <a:xfrm>
              <a:off x="5676529" y="2220525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</a:rPr>
                <a:t>r1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320404" y="2247149"/>
            <a:ext cx="554561" cy="481838"/>
            <a:chOff x="6654890" y="2108019"/>
            <a:chExt cx="554561" cy="481838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6961973" y="2108019"/>
              <a:ext cx="247478" cy="439967"/>
            </a:xfrm>
            <a:prstGeom prst="straightConnector1">
              <a:avLst/>
            </a:prstGeom>
            <a:noFill/>
            <a:ln w="12700" cap="flat" cmpd="sng" algn="ctr">
              <a:solidFill>
                <a:srgbClr val="0000FF"/>
              </a:solidFill>
              <a:prstDash val="solid"/>
              <a:tailEnd type="triangle"/>
            </a:ln>
            <a:effectLst/>
          </p:spPr>
        </p:cxnSp>
        <p:sp>
          <p:nvSpPr>
            <p:cNvPr id="27" name="Rectangle 26"/>
            <p:cNvSpPr/>
            <p:nvPr/>
          </p:nvSpPr>
          <p:spPr>
            <a:xfrm>
              <a:off x="6654890" y="2220525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</a:rPr>
                <a:t>r5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068094" y="2291124"/>
            <a:ext cx="606214" cy="437863"/>
            <a:chOff x="7402580" y="2151994"/>
            <a:chExt cx="606214" cy="437863"/>
          </a:xfrm>
        </p:grpSpPr>
        <p:cxnSp>
          <p:nvCxnSpPr>
            <p:cNvPr id="29" name="Straight Arrow Connector 28"/>
            <p:cNvCxnSpPr/>
            <p:nvPr/>
          </p:nvCxnSpPr>
          <p:spPr>
            <a:xfrm flipH="1">
              <a:off x="7402580" y="2151994"/>
              <a:ext cx="264841" cy="387949"/>
            </a:xfrm>
            <a:prstGeom prst="straightConnector1">
              <a:avLst/>
            </a:prstGeom>
            <a:noFill/>
            <a:ln w="12700" cap="flat" cmpd="sng" algn="ctr">
              <a:solidFill>
                <a:srgbClr val="FF9900"/>
              </a:solidFill>
              <a:prstDash val="solid"/>
              <a:tailEnd type="triangle"/>
            </a:ln>
            <a:effectLst/>
          </p:spPr>
        </p:cxnSp>
        <p:sp>
          <p:nvSpPr>
            <p:cNvPr id="30" name="Rectangle 29"/>
            <p:cNvSpPr/>
            <p:nvPr/>
          </p:nvSpPr>
          <p:spPr>
            <a:xfrm>
              <a:off x="7570854" y="2220525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00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</a:rPr>
                <a:t>r6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599510" y="3051432"/>
            <a:ext cx="570785" cy="501745"/>
            <a:chOff x="6933996" y="2912302"/>
            <a:chExt cx="570785" cy="501745"/>
          </a:xfrm>
        </p:grpSpPr>
        <p:cxnSp>
          <p:nvCxnSpPr>
            <p:cNvPr id="32" name="Straight Arrow Connector 31"/>
            <p:cNvCxnSpPr/>
            <p:nvPr/>
          </p:nvCxnSpPr>
          <p:spPr>
            <a:xfrm flipH="1">
              <a:off x="6933996" y="2912302"/>
              <a:ext cx="274090" cy="430308"/>
            </a:xfrm>
            <a:prstGeom prst="straightConnector1">
              <a:avLst/>
            </a:prstGeom>
            <a:noFill/>
            <a:ln w="12700" cap="flat" cmpd="sng" algn="ctr">
              <a:solidFill>
                <a:srgbClr val="9900CC"/>
              </a:solidFill>
              <a:prstDash val="solid"/>
              <a:tailEnd type="triangle"/>
            </a:ln>
            <a:effectLst/>
          </p:spPr>
        </p:cxnSp>
        <p:sp>
          <p:nvSpPr>
            <p:cNvPr id="33" name="Rectangle 32"/>
            <p:cNvSpPr/>
            <p:nvPr/>
          </p:nvSpPr>
          <p:spPr>
            <a:xfrm>
              <a:off x="7066841" y="3044715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9900CC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r4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735501" y="3033574"/>
            <a:ext cx="615493" cy="519603"/>
            <a:chOff x="6069987" y="2894444"/>
            <a:chExt cx="615493" cy="519603"/>
          </a:xfrm>
        </p:grpSpPr>
        <p:cxnSp>
          <p:nvCxnSpPr>
            <p:cNvPr id="35" name="Straight Arrow Connector 34"/>
            <p:cNvCxnSpPr/>
            <p:nvPr/>
          </p:nvCxnSpPr>
          <p:spPr>
            <a:xfrm>
              <a:off x="6438002" y="2894444"/>
              <a:ext cx="247478" cy="439967"/>
            </a:xfrm>
            <a:prstGeom prst="straightConnector1">
              <a:avLst/>
            </a:prstGeom>
            <a:noFill/>
            <a:ln w="12700" cap="flat" cmpd="sng" algn="ctr">
              <a:solidFill>
                <a:srgbClr val="0CCE0C"/>
              </a:solidFill>
              <a:prstDash val="solid"/>
              <a:tailEnd type="triangle"/>
            </a:ln>
            <a:effectLst/>
          </p:spPr>
        </p:cxnSp>
        <p:sp>
          <p:nvSpPr>
            <p:cNvPr id="36" name="Rectangle 35"/>
            <p:cNvSpPr/>
            <p:nvPr/>
          </p:nvSpPr>
          <p:spPr>
            <a:xfrm>
              <a:off x="6069987" y="3044715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r8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379609" y="1234379"/>
            <a:ext cx="1511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Example: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72234" y="1221588"/>
            <a:ext cx="2609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Data Flow Graph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9" name="Text Box 31"/>
          <p:cNvSpPr txBox="1">
            <a:spLocks noChangeArrowheads="1"/>
          </p:cNvSpPr>
          <p:nvPr/>
        </p:nvSpPr>
        <p:spPr bwMode="auto">
          <a:xfrm>
            <a:off x="1877527" y="5178996"/>
            <a:ext cx="1234463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1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0" name="Text Box 32"/>
          <p:cNvSpPr txBox="1">
            <a:spLocks noChangeArrowheads="1"/>
          </p:cNvSpPr>
          <p:nvPr/>
        </p:nvSpPr>
        <p:spPr bwMode="auto">
          <a:xfrm>
            <a:off x="3111990" y="5502723"/>
            <a:ext cx="379722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3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1" name="Text Box 33"/>
          <p:cNvSpPr txBox="1">
            <a:spLocks noChangeArrowheads="1"/>
          </p:cNvSpPr>
          <p:nvPr/>
        </p:nvSpPr>
        <p:spPr bwMode="auto">
          <a:xfrm>
            <a:off x="3111990" y="5818350"/>
            <a:ext cx="379722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4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2" name="Text Box 35"/>
          <p:cNvSpPr txBox="1">
            <a:spLocks noChangeArrowheads="1"/>
          </p:cNvSpPr>
          <p:nvPr/>
        </p:nvSpPr>
        <p:spPr bwMode="auto">
          <a:xfrm>
            <a:off x="3111990" y="5178996"/>
            <a:ext cx="379722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2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3" name="Text Box 36"/>
          <p:cNvSpPr txBox="1">
            <a:spLocks noChangeArrowheads="1"/>
          </p:cNvSpPr>
          <p:nvPr/>
        </p:nvSpPr>
        <p:spPr bwMode="auto">
          <a:xfrm>
            <a:off x="4721984" y="5502723"/>
            <a:ext cx="379722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6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3491823" y="5502723"/>
            <a:ext cx="1234463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5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7607384" y="5493547"/>
            <a:ext cx="379722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3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7607384" y="5818350"/>
            <a:ext cx="379722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4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7" name="Text Box 36"/>
          <p:cNvSpPr txBox="1">
            <a:spLocks noChangeArrowheads="1"/>
          </p:cNvSpPr>
          <p:nvPr/>
        </p:nvSpPr>
        <p:spPr bwMode="auto">
          <a:xfrm>
            <a:off x="9217378" y="5492913"/>
            <a:ext cx="379722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6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8" name="Text Box 31"/>
          <p:cNvSpPr txBox="1">
            <a:spLocks noChangeArrowheads="1"/>
          </p:cNvSpPr>
          <p:nvPr/>
        </p:nvSpPr>
        <p:spPr bwMode="auto">
          <a:xfrm>
            <a:off x="7987217" y="5491837"/>
            <a:ext cx="1234463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5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7607384" y="5166205"/>
            <a:ext cx="1234463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1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50" name="Text Box 35"/>
          <p:cNvSpPr txBox="1">
            <a:spLocks noChangeArrowheads="1"/>
          </p:cNvSpPr>
          <p:nvPr/>
        </p:nvSpPr>
        <p:spPr bwMode="auto">
          <a:xfrm>
            <a:off x="8841847" y="5166205"/>
            <a:ext cx="379722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2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08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Can SW Help?</a:t>
            </a:r>
            <a:endParaRPr lang="ru-RU" dirty="0"/>
          </a:p>
        </p:txBody>
      </p:sp>
      <p:sp>
        <p:nvSpPr>
          <p:cNvPr id="12" name="Content Placeholder 19"/>
          <p:cNvSpPr txBox="1">
            <a:spLocks/>
          </p:cNvSpPr>
          <p:nvPr/>
        </p:nvSpPr>
        <p:spPr bwMode="auto">
          <a:xfrm>
            <a:off x="899999" y="4522724"/>
            <a:ext cx="10980000" cy="18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lvl="0" indent="-233363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The algorithms are parallel and SW sees that parallelism</a:t>
            </a:r>
          </a:p>
          <a:p>
            <a:pPr marL="233363" lvl="0" indent="-233363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Initially, HW was </a:t>
            </a:r>
            <a:r>
              <a:rPr lang="en-US" sz="2400" b="1" dirty="0"/>
              <a:t>very</a:t>
            </a:r>
            <a:r>
              <a:rPr lang="en-US" sz="2400" dirty="0"/>
              <a:t> simple: sequential execution, one instruction at a time</a:t>
            </a:r>
          </a:p>
          <a:p>
            <a:pPr marL="233363" lvl="0" indent="-233363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There were no need to represent parallelism to HW</a:t>
            </a:r>
          </a:p>
          <a:p>
            <a:pPr marL="233363" lvl="0" indent="-233363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Sequential code representation seemed natural and convenient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36000" y="2430433"/>
            <a:ext cx="1581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C0504D">
                    <a:lumMod val="75000"/>
                  </a:srgbClr>
                </a:solidFill>
                <a:latin typeface="Calibri"/>
                <a:cs typeface="+mn-cs"/>
              </a:rPr>
              <a:t>Parallel </a:t>
            </a:r>
            <a:r>
              <a:rPr lang="en-US" dirty="0">
                <a:solidFill>
                  <a:srgbClr val="C0504D">
                    <a:lumMod val="75000"/>
                  </a:srgbClr>
                </a:solidFill>
                <a:latin typeface="Calibri"/>
                <a:cs typeface="+mn-cs"/>
              </a:rPr>
              <a:t>algorithms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39258" y="2522468"/>
            <a:ext cx="1898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Sequential</a:t>
            </a:r>
            <a:r>
              <a:rPr lang="en-US" dirty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 hardware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917896" y="1304692"/>
            <a:ext cx="1363876" cy="3098800"/>
            <a:chOff x="914400" y="1096512"/>
            <a:chExt cx="1805651" cy="3098800"/>
          </a:xfrm>
          <a:effectLst/>
        </p:grpSpPr>
        <p:cxnSp>
          <p:nvCxnSpPr>
            <p:cNvPr id="16" name="Straight Connector 15"/>
            <p:cNvCxnSpPr/>
            <p:nvPr/>
          </p:nvCxnSpPr>
          <p:spPr>
            <a:xfrm>
              <a:off x="914400" y="1096512"/>
              <a:ext cx="1805651" cy="0"/>
            </a:xfrm>
            <a:prstGeom prst="line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>
            <a:xfrm>
              <a:off x="914400" y="4195312"/>
              <a:ext cx="1805651" cy="0"/>
            </a:xfrm>
            <a:prstGeom prst="line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/>
          </p:spPr>
        </p:cxnSp>
      </p:grpSp>
      <p:sp>
        <p:nvSpPr>
          <p:cNvPr id="18" name="TextBox 17"/>
          <p:cNvSpPr txBox="1"/>
          <p:nvPr/>
        </p:nvSpPr>
        <p:spPr>
          <a:xfrm>
            <a:off x="4262193" y="2522468"/>
            <a:ext cx="1559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Sequential</a:t>
            </a:r>
            <a:r>
              <a:rPr lang="en-US" dirty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 code (ISA)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422521" y="2498492"/>
            <a:ext cx="1699260" cy="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/>
        </p:spPr>
      </p:cxnSp>
      <p:sp>
        <p:nvSpPr>
          <p:cNvPr id="20" name="Freeform 19"/>
          <p:cNvSpPr/>
          <p:nvPr/>
        </p:nvSpPr>
        <p:spPr>
          <a:xfrm>
            <a:off x="3274441" y="1304692"/>
            <a:ext cx="1158240" cy="1193238"/>
          </a:xfrm>
          <a:custGeom>
            <a:avLst/>
            <a:gdLst>
              <a:gd name="connsiteX0" fmla="*/ 0 w 1158240"/>
              <a:gd name="connsiteY0" fmla="*/ 0 h 1137920"/>
              <a:gd name="connsiteX1" fmla="*/ 162560 w 1158240"/>
              <a:gd name="connsiteY1" fmla="*/ 20320 h 1137920"/>
              <a:gd name="connsiteX2" fmla="*/ 243840 w 1158240"/>
              <a:gd name="connsiteY2" fmla="*/ 111760 h 1137920"/>
              <a:gd name="connsiteX3" fmla="*/ 365760 w 1158240"/>
              <a:gd name="connsiteY3" fmla="*/ 314960 h 1137920"/>
              <a:gd name="connsiteX4" fmla="*/ 731520 w 1158240"/>
              <a:gd name="connsiteY4" fmla="*/ 934720 h 1137920"/>
              <a:gd name="connsiteX5" fmla="*/ 863600 w 1158240"/>
              <a:gd name="connsiteY5" fmla="*/ 1076960 h 1137920"/>
              <a:gd name="connsiteX6" fmla="*/ 985520 w 1158240"/>
              <a:gd name="connsiteY6" fmla="*/ 1117600 h 1137920"/>
              <a:gd name="connsiteX7" fmla="*/ 1158240 w 1158240"/>
              <a:gd name="connsiteY7" fmla="*/ 1137920 h 113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8240" h="1137920">
                <a:moveTo>
                  <a:pt x="0" y="0"/>
                </a:moveTo>
                <a:cubicBezTo>
                  <a:pt x="60960" y="846"/>
                  <a:pt x="121920" y="1693"/>
                  <a:pt x="162560" y="20320"/>
                </a:cubicBezTo>
                <a:cubicBezTo>
                  <a:pt x="203200" y="38947"/>
                  <a:pt x="209973" y="62653"/>
                  <a:pt x="243840" y="111760"/>
                </a:cubicBezTo>
                <a:cubicBezTo>
                  <a:pt x="277707" y="160867"/>
                  <a:pt x="365760" y="314960"/>
                  <a:pt x="365760" y="314960"/>
                </a:cubicBezTo>
                <a:cubicBezTo>
                  <a:pt x="447040" y="452120"/>
                  <a:pt x="648547" y="807720"/>
                  <a:pt x="731520" y="934720"/>
                </a:cubicBezTo>
                <a:cubicBezTo>
                  <a:pt x="814493" y="1061720"/>
                  <a:pt x="821267" y="1046480"/>
                  <a:pt x="863600" y="1076960"/>
                </a:cubicBezTo>
                <a:cubicBezTo>
                  <a:pt x="905933" y="1107440"/>
                  <a:pt x="936413" y="1107440"/>
                  <a:pt x="985520" y="1117600"/>
                </a:cubicBezTo>
                <a:cubicBezTo>
                  <a:pt x="1034627" y="1127760"/>
                  <a:pt x="1096433" y="1132840"/>
                  <a:pt x="1158240" y="1137920"/>
                </a:cubicBezTo>
              </a:path>
            </a:pathLst>
          </a:custGeom>
          <a:noFill/>
          <a:ln w="25400" cap="flat" cmpd="sng" algn="ctr">
            <a:gradFill>
              <a:gsLst>
                <a:gs pos="0">
                  <a:srgbClr val="C0504D"/>
                </a:gs>
                <a:gs pos="100000">
                  <a:srgbClr val="4F81BD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4615" y="2498492"/>
            <a:ext cx="1503391" cy="685632"/>
            <a:chOff x="6116320" y="2290312"/>
            <a:chExt cx="1503391" cy="685632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116320" y="2290312"/>
              <a:ext cx="1480531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>
            <a:xfrm>
              <a:off x="6139180" y="2975944"/>
              <a:ext cx="1480531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/>
          </p:spPr>
        </p:cxnSp>
      </p:grpSp>
      <p:cxnSp>
        <p:nvCxnSpPr>
          <p:cNvPr id="24" name="Straight Connector 23"/>
          <p:cNvCxnSpPr>
            <a:stCxn id="25" idx="7"/>
          </p:cNvCxnSpPr>
          <p:nvPr/>
        </p:nvCxnSpPr>
        <p:spPr>
          <a:xfrm>
            <a:off x="4442552" y="3184292"/>
            <a:ext cx="1679229" cy="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/>
        </p:spPr>
      </p:cxnSp>
      <p:sp>
        <p:nvSpPr>
          <p:cNvPr id="25" name="Freeform 24"/>
          <p:cNvSpPr/>
          <p:nvPr/>
        </p:nvSpPr>
        <p:spPr>
          <a:xfrm flipV="1">
            <a:off x="3284312" y="3184292"/>
            <a:ext cx="1158240" cy="1221740"/>
          </a:xfrm>
          <a:custGeom>
            <a:avLst/>
            <a:gdLst>
              <a:gd name="connsiteX0" fmla="*/ 0 w 1158240"/>
              <a:gd name="connsiteY0" fmla="*/ 0 h 1137920"/>
              <a:gd name="connsiteX1" fmla="*/ 162560 w 1158240"/>
              <a:gd name="connsiteY1" fmla="*/ 20320 h 1137920"/>
              <a:gd name="connsiteX2" fmla="*/ 243840 w 1158240"/>
              <a:gd name="connsiteY2" fmla="*/ 111760 h 1137920"/>
              <a:gd name="connsiteX3" fmla="*/ 365760 w 1158240"/>
              <a:gd name="connsiteY3" fmla="*/ 314960 h 1137920"/>
              <a:gd name="connsiteX4" fmla="*/ 731520 w 1158240"/>
              <a:gd name="connsiteY4" fmla="*/ 934720 h 1137920"/>
              <a:gd name="connsiteX5" fmla="*/ 863600 w 1158240"/>
              <a:gd name="connsiteY5" fmla="*/ 1076960 h 1137920"/>
              <a:gd name="connsiteX6" fmla="*/ 985520 w 1158240"/>
              <a:gd name="connsiteY6" fmla="*/ 1117600 h 1137920"/>
              <a:gd name="connsiteX7" fmla="*/ 1158240 w 1158240"/>
              <a:gd name="connsiteY7" fmla="*/ 1137920 h 113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8240" h="1137920">
                <a:moveTo>
                  <a:pt x="0" y="0"/>
                </a:moveTo>
                <a:cubicBezTo>
                  <a:pt x="60960" y="846"/>
                  <a:pt x="121920" y="1693"/>
                  <a:pt x="162560" y="20320"/>
                </a:cubicBezTo>
                <a:cubicBezTo>
                  <a:pt x="203200" y="38947"/>
                  <a:pt x="209973" y="62653"/>
                  <a:pt x="243840" y="111760"/>
                </a:cubicBezTo>
                <a:cubicBezTo>
                  <a:pt x="277707" y="160867"/>
                  <a:pt x="365760" y="314960"/>
                  <a:pt x="365760" y="314960"/>
                </a:cubicBezTo>
                <a:cubicBezTo>
                  <a:pt x="447040" y="452120"/>
                  <a:pt x="648547" y="807720"/>
                  <a:pt x="731520" y="934720"/>
                </a:cubicBezTo>
                <a:cubicBezTo>
                  <a:pt x="814493" y="1061720"/>
                  <a:pt x="821267" y="1046480"/>
                  <a:pt x="863600" y="1076960"/>
                </a:cubicBezTo>
                <a:cubicBezTo>
                  <a:pt x="905933" y="1107440"/>
                  <a:pt x="936413" y="1107440"/>
                  <a:pt x="985520" y="1117600"/>
                </a:cubicBezTo>
                <a:cubicBezTo>
                  <a:pt x="1034627" y="1127760"/>
                  <a:pt x="1096433" y="1132840"/>
                  <a:pt x="1158240" y="1137920"/>
                </a:cubicBezTo>
              </a:path>
            </a:pathLst>
          </a:custGeom>
          <a:noFill/>
          <a:ln w="25400" cap="flat" cmpd="sng" algn="ctr">
            <a:gradFill>
              <a:gsLst>
                <a:gs pos="0">
                  <a:srgbClr val="C0504D"/>
                </a:gs>
                <a:gs pos="100000">
                  <a:srgbClr val="4F81BD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ight Arrow 25"/>
          <p:cNvSpPr/>
          <p:nvPr/>
        </p:nvSpPr>
        <p:spPr>
          <a:xfrm rot="2599015">
            <a:off x="3492187" y="2171095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ight Arrow 26"/>
          <p:cNvSpPr/>
          <p:nvPr/>
        </p:nvSpPr>
        <p:spPr>
          <a:xfrm rot="19000985" flipV="1">
            <a:off x="3492187" y="3247225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ight Arrow 27"/>
          <p:cNvSpPr/>
          <p:nvPr/>
        </p:nvSpPr>
        <p:spPr>
          <a:xfrm rot="20419462" flipV="1">
            <a:off x="3402737" y="2918756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ight Arrow 28"/>
          <p:cNvSpPr/>
          <p:nvPr/>
        </p:nvSpPr>
        <p:spPr>
          <a:xfrm rot="1180538">
            <a:off x="3402737" y="2506472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3955177" y="2746791"/>
            <a:ext cx="331865" cy="246589"/>
          </a:xfrm>
          <a:prstGeom prst="rightArrow">
            <a:avLst/>
          </a:prstGeom>
          <a:solidFill>
            <a:srgbClr val="4F81B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5858853" y="2735094"/>
            <a:ext cx="331865" cy="246589"/>
          </a:xfrm>
          <a:prstGeom prst="rightArrow">
            <a:avLst/>
          </a:prstGeom>
          <a:solidFill>
            <a:srgbClr val="4F81B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80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6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20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Can SW Help?</a:t>
            </a:r>
            <a:endParaRPr lang="ru-RU" dirty="0"/>
          </a:p>
        </p:txBody>
      </p:sp>
      <p:sp>
        <p:nvSpPr>
          <p:cNvPr id="12" name="Content Placeholder 19"/>
          <p:cNvSpPr txBox="1">
            <a:spLocks/>
          </p:cNvSpPr>
          <p:nvPr/>
        </p:nvSpPr>
        <p:spPr bwMode="auto">
          <a:xfrm>
            <a:off x="899999" y="4522724"/>
            <a:ext cx="10980000" cy="18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lvl="0" indent="-233363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Then, technology allowed building wide and parallel </a:t>
            </a:r>
            <a:r>
              <a:rPr lang="en-US" sz="2400" dirty="0" smtClean="0"/>
              <a:t>HW, but </a:t>
            </a:r>
            <a:r>
              <a:rPr lang="en-US" sz="2400" dirty="0"/>
              <a:t>the code representation had stayed sequential</a:t>
            </a:r>
          </a:p>
          <a:p>
            <a:pPr marL="233363" lvl="0" indent="-233363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400" b="1" dirty="0"/>
              <a:t>Decision:</a:t>
            </a:r>
            <a:r>
              <a:rPr lang="en-US" sz="2400" dirty="0"/>
              <a:t> extract parallelism back by means of HW only</a:t>
            </a:r>
          </a:p>
          <a:p>
            <a:pPr marL="233363" lvl="0" indent="-233363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Due to compatibility still need look like sequential HW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6094615" y="2498492"/>
            <a:ext cx="1503391" cy="685632"/>
            <a:chOff x="6116320" y="2290312"/>
            <a:chExt cx="1503391" cy="68563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6116320" y="2290312"/>
              <a:ext cx="1480531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>
            <a:xfrm>
              <a:off x="6139180" y="2975944"/>
              <a:ext cx="1480531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/>
          </p:spPr>
        </p:cxnSp>
      </p:grpSp>
      <p:sp>
        <p:nvSpPr>
          <p:cNvPr id="36" name="TextBox 35"/>
          <p:cNvSpPr txBox="1"/>
          <p:nvPr/>
        </p:nvSpPr>
        <p:spPr>
          <a:xfrm>
            <a:off x="5939258" y="2522468"/>
            <a:ext cx="1898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Sequential</a:t>
            </a:r>
            <a:r>
              <a:rPr lang="en-US" dirty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 hardware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114646" y="2451363"/>
            <a:ext cx="1628005" cy="7595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36000" y="2430433"/>
            <a:ext cx="1581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C0504D">
                    <a:lumMod val="75000"/>
                  </a:srgbClr>
                </a:solidFill>
                <a:latin typeface="Calibri"/>
                <a:cs typeface="+mn-cs"/>
              </a:rPr>
              <a:t>Parallel </a:t>
            </a:r>
            <a:r>
              <a:rPr lang="en-US" dirty="0">
                <a:solidFill>
                  <a:srgbClr val="C0504D">
                    <a:lumMod val="75000"/>
                  </a:srgbClr>
                </a:solidFill>
                <a:latin typeface="Calibri"/>
                <a:cs typeface="+mn-cs"/>
              </a:rPr>
              <a:t>algorithms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917896" y="1304692"/>
            <a:ext cx="1363876" cy="3098800"/>
            <a:chOff x="914400" y="1096512"/>
            <a:chExt cx="1805651" cy="3098800"/>
          </a:xfrm>
          <a:effectLst/>
        </p:grpSpPr>
        <p:cxnSp>
          <p:nvCxnSpPr>
            <p:cNvPr id="41" name="Straight Connector 40"/>
            <p:cNvCxnSpPr/>
            <p:nvPr/>
          </p:nvCxnSpPr>
          <p:spPr>
            <a:xfrm>
              <a:off x="914400" y="1096512"/>
              <a:ext cx="1805651" cy="0"/>
            </a:xfrm>
            <a:prstGeom prst="line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>
            <a:xfrm>
              <a:off x="914400" y="4195312"/>
              <a:ext cx="1805651" cy="0"/>
            </a:xfrm>
            <a:prstGeom prst="line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/>
          </p:spPr>
        </p:cxnSp>
      </p:grpSp>
      <p:sp>
        <p:nvSpPr>
          <p:cNvPr id="43" name="TextBox 42"/>
          <p:cNvSpPr txBox="1"/>
          <p:nvPr/>
        </p:nvSpPr>
        <p:spPr>
          <a:xfrm>
            <a:off x="4262193" y="2522468"/>
            <a:ext cx="1559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Sequential</a:t>
            </a:r>
            <a:r>
              <a:rPr lang="en-US" dirty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 code (ISA)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4422521" y="2498492"/>
            <a:ext cx="1699260" cy="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/>
        </p:spPr>
      </p:cxnSp>
      <p:sp>
        <p:nvSpPr>
          <p:cNvPr id="45" name="Freeform 44"/>
          <p:cNvSpPr/>
          <p:nvPr/>
        </p:nvSpPr>
        <p:spPr>
          <a:xfrm>
            <a:off x="3274441" y="1304692"/>
            <a:ext cx="1158240" cy="1193238"/>
          </a:xfrm>
          <a:custGeom>
            <a:avLst/>
            <a:gdLst>
              <a:gd name="connsiteX0" fmla="*/ 0 w 1158240"/>
              <a:gd name="connsiteY0" fmla="*/ 0 h 1137920"/>
              <a:gd name="connsiteX1" fmla="*/ 162560 w 1158240"/>
              <a:gd name="connsiteY1" fmla="*/ 20320 h 1137920"/>
              <a:gd name="connsiteX2" fmla="*/ 243840 w 1158240"/>
              <a:gd name="connsiteY2" fmla="*/ 111760 h 1137920"/>
              <a:gd name="connsiteX3" fmla="*/ 365760 w 1158240"/>
              <a:gd name="connsiteY3" fmla="*/ 314960 h 1137920"/>
              <a:gd name="connsiteX4" fmla="*/ 731520 w 1158240"/>
              <a:gd name="connsiteY4" fmla="*/ 934720 h 1137920"/>
              <a:gd name="connsiteX5" fmla="*/ 863600 w 1158240"/>
              <a:gd name="connsiteY5" fmla="*/ 1076960 h 1137920"/>
              <a:gd name="connsiteX6" fmla="*/ 985520 w 1158240"/>
              <a:gd name="connsiteY6" fmla="*/ 1117600 h 1137920"/>
              <a:gd name="connsiteX7" fmla="*/ 1158240 w 1158240"/>
              <a:gd name="connsiteY7" fmla="*/ 1137920 h 113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8240" h="1137920">
                <a:moveTo>
                  <a:pt x="0" y="0"/>
                </a:moveTo>
                <a:cubicBezTo>
                  <a:pt x="60960" y="846"/>
                  <a:pt x="121920" y="1693"/>
                  <a:pt x="162560" y="20320"/>
                </a:cubicBezTo>
                <a:cubicBezTo>
                  <a:pt x="203200" y="38947"/>
                  <a:pt x="209973" y="62653"/>
                  <a:pt x="243840" y="111760"/>
                </a:cubicBezTo>
                <a:cubicBezTo>
                  <a:pt x="277707" y="160867"/>
                  <a:pt x="365760" y="314960"/>
                  <a:pt x="365760" y="314960"/>
                </a:cubicBezTo>
                <a:cubicBezTo>
                  <a:pt x="447040" y="452120"/>
                  <a:pt x="648547" y="807720"/>
                  <a:pt x="731520" y="934720"/>
                </a:cubicBezTo>
                <a:cubicBezTo>
                  <a:pt x="814493" y="1061720"/>
                  <a:pt x="821267" y="1046480"/>
                  <a:pt x="863600" y="1076960"/>
                </a:cubicBezTo>
                <a:cubicBezTo>
                  <a:pt x="905933" y="1107440"/>
                  <a:pt x="936413" y="1107440"/>
                  <a:pt x="985520" y="1117600"/>
                </a:cubicBezTo>
                <a:cubicBezTo>
                  <a:pt x="1034627" y="1127760"/>
                  <a:pt x="1096433" y="1132840"/>
                  <a:pt x="1158240" y="1137920"/>
                </a:cubicBezTo>
              </a:path>
            </a:pathLst>
          </a:custGeom>
          <a:noFill/>
          <a:ln w="25400" cap="flat" cmpd="sng" algn="ctr">
            <a:gradFill>
              <a:gsLst>
                <a:gs pos="0">
                  <a:srgbClr val="C0504D"/>
                </a:gs>
                <a:gs pos="100000">
                  <a:srgbClr val="4F81BD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Straight Connector 45"/>
          <p:cNvCxnSpPr>
            <a:stCxn id="47" idx="7"/>
          </p:cNvCxnSpPr>
          <p:nvPr/>
        </p:nvCxnSpPr>
        <p:spPr>
          <a:xfrm>
            <a:off x="4442552" y="3184292"/>
            <a:ext cx="1679229" cy="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/>
        </p:spPr>
      </p:cxnSp>
      <p:sp>
        <p:nvSpPr>
          <p:cNvPr id="47" name="Freeform 46"/>
          <p:cNvSpPr/>
          <p:nvPr/>
        </p:nvSpPr>
        <p:spPr>
          <a:xfrm flipV="1">
            <a:off x="3284312" y="3184292"/>
            <a:ext cx="1158240" cy="1221740"/>
          </a:xfrm>
          <a:custGeom>
            <a:avLst/>
            <a:gdLst>
              <a:gd name="connsiteX0" fmla="*/ 0 w 1158240"/>
              <a:gd name="connsiteY0" fmla="*/ 0 h 1137920"/>
              <a:gd name="connsiteX1" fmla="*/ 162560 w 1158240"/>
              <a:gd name="connsiteY1" fmla="*/ 20320 h 1137920"/>
              <a:gd name="connsiteX2" fmla="*/ 243840 w 1158240"/>
              <a:gd name="connsiteY2" fmla="*/ 111760 h 1137920"/>
              <a:gd name="connsiteX3" fmla="*/ 365760 w 1158240"/>
              <a:gd name="connsiteY3" fmla="*/ 314960 h 1137920"/>
              <a:gd name="connsiteX4" fmla="*/ 731520 w 1158240"/>
              <a:gd name="connsiteY4" fmla="*/ 934720 h 1137920"/>
              <a:gd name="connsiteX5" fmla="*/ 863600 w 1158240"/>
              <a:gd name="connsiteY5" fmla="*/ 1076960 h 1137920"/>
              <a:gd name="connsiteX6" fmla="*/ 985520 w 1158240"/>
              <a:gd name="connsiteY6" fmla="*/ 1117600 h 1137920"/>
              <a:gd name="connsiteX7" fmla="*/ 1158240 w 1158240"/>
              <a:gd name="connsiteY7" fmla="*/ 1137920 h 113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8240" h="1137920">
                <a:moveTo>
                  <a:pt x="0" y="0"/>
                </a:moveTo>
                <a:cubicBezTo>
                  <a:pt x="60960" y="846"/>
                  <a:pt x="121920" y="1693"/>
                  <a:pt x="162560" y="20320"/>
                </a:cubicBezTo>
                <a:cubicBezTo>
                  <a:pt x="203200" y="38947"/>
                  <a:pt x="209973" y="62653"/>
                  <a:pt x="243840" y="111760"/>
                </a:cubicBezTo>
                <a:cubicBezTo>
                  <a:pt x="277707" y="160867"/>
                  <a:pt x="365760" y="314960"/>
                  <a:pt x="365760" y="314960"/>
                </a:cubicBezTo>
                <a:cubicBezTo>
                  <a:pt x="447040" y="452120"/>
                  <a:pt x="648547" y="807720"/>
                  <a:pt x="731520" y="934720"/>
                </a:cubicBezTo>
                <a:cubicBezTo>
                  <a:pt x="814493" y="1061720"/>
                  <a:pt x="821267" y="1046480"/>
                  <a:pt x="863600" y="1076960"/>
                </a:cubicBezTo>
                <a:cubicBezTo>
                  <a:pt x="905933" y="1107440"/>
                  <a:pt x="936413" y="1107440"/>
                  <a:pt x="985520" y="1117600"/>
                </a:cubicBezTo>
                <a:cubicBezTo>
                  <a:pt x="1034627" y="1127760"/>
                  <a:pt x="1096433" y="1132840"/>
                  <a:pt x="1158240" y="1137920"/>
                </a:cubicBezTo>
              </a:path>
            </a:pathLst>
          </a:custGeom>
          <a:noFill/>
          <a:ln w="25400" cap="flat" cmpd="sng" algn="ctr">
            <a:gradFill>
              <a:gsLst>
                <a:gs pos="0">
                  <a:srgbClr val="C0504D"/>
                </a:gs>
                <a:gs pos="100000">
                  <a:srgbClr val="4F81BD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ight Arrow 47"/>
          <p:cNvSpPr/>
          <p:nvPr/>
        </p:nvSpPr>
        <p:spPr>
          <a:xfrm rot="2599015">
            <a:off x="3492187" y="2171095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ight Arrow 48"/>
          <p:cNvSpPr/>
          <p:nvPr/>
        </p:nvSpPr>
        <p:spPr>
          <a:xfrm rot="19000985" flipV="1">
            <a:off x="3492187" y="3247225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ight Arrow 49"/>
          <p:cNvSpPr/>
          <p:nvPr/>
        </p:nvSpPr>
        <p:spPr>
          <a:xfrm rot="20419462" flipV="1">
            <a:off x="3402737" y="2918756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ight Arrow 50"/>
          <p:cNvSpPr/>
          <p:nvPr/>
        </p:nvSpPr>
        <p:spPr>
          <a:xfrm rot="1180538">
            <a:off x="3402737" y="2506472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3955177" y="2746791"/>
            <a:ext cx="331865" cy="246589"/>
          </a:xfrm>
          <a:prstGeom prst="rightArrow">
            <a:avLst/>
          </a:prstGeom>
          <a:solidFill>
            <a:srgbClr val="4F81B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5858853" y="2735094"/>
            <a:ext cx="331865" cy="246589"/>
          </a:xfrm>
          <a:prstGeom prst="rightArrow">
            <a:avLst/>
          </a:prstGeom>
          <a:solidFill>
            <a:srgbClr val="4F81B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4" name="Group 53"/>
          <p:cNvGrpSpPr/>
          <p:nvPr/>
        </p:nvGrpSpPr>
        <p:grpSpPr>
          <a:xfrm flipH="1" flipV="1">
            <a:off x="6119372" y="3185220"/>
            <a:ext cx="2016020" cy="525780"/>
            <a:chOff x="5675100" y="1656080"/>
            <a:chExt cx="2016020" cy="1051560"/>
          </a:xfrm>
          <a:effectLst/>
        </p:grpSpPr>
        <p:cxnSp>
          <p:nvCxnSpPr>
            <p:cNvPr id="55" name="Straight Connector 54"/>
            <p:cNvCxnSpPr/>
            <p:nvPr/>
          </p:nvCxnSpPr>
          <p:spPr>
            <a:xfrm flipV="1">
              <a:off x="5675100" y="1656080"/>
              <a:ext cx="865110" cy="0"/>
            </a:xfrm>
            <a:prstGeom prst="line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/>
          </p:spPr>
        </p:cxnSp>
        <p:sp>
          <p:nvSpPr>
            <p:cNvPr id="56" name="Freeform 55"/>
            <p:cNvSpPr/>
            <p:nvPr/>
          </p:nvSpPr>
          <p:spPr>
            <a:xfrm>
              <a:off x="6532880" y="1656080"/>
              <a:ext cx="1158240" cy="1051560"/>
            </a:xfrm>
            <a:custGeom>
              <a:avLst/>
              <a:gdLst>
                <a:gd name="connsiteX0" fmla="*/ 0 w 1158240"/>
                <a:gd name="connsiteY0" fmla="*/ 0 h 1137920"/>
                <a:gd name="connsiteX1" fmla="*/ 162560 w 1158240"/>
                <a:gd name="connsiteY1" fmla="*/ 20320 h 1137920"/>
                <a:gd name="connsiteX2" fmla="*/ 243840 w 1158240"/>
                <a:gd name="connsiteY2" fmla="*/ 111760 h 1137920"/>
                <a:gd name="connsiteX3" fmla="*/ 365760 w 1158240"/>
                <a:gd name="connsiteY3" fmla="*/ 314960 h 1137920"/>
                <a:gd name="connsiteX4" fmla="*/ 731520 w 1158240"/>
                <a:gd name="connsiteY4" fmla="*/ 934720 h 1137920"/>
                <a:gd name="connsiteX5" fmla="*/ 863600 w 1158240"/>
                <a:gd name="connsiteY5" fmla="*/ 1076960 h 1137920"/>
                <a:gd name="connsiteX6" fmla="*/ 985520 w 1158240"/>
                <a:gd name="connsiteY6" fmla="*/ 1117600 h 1137920"/>
                <a:gd name="connsiteX7" fmla="*/ 1158240 w 1158240"/>
                <a:gd name="connsiteY7" fmla="*/ 1137920 h 113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8240" h="1137920">
                  <a:moveTo>
                    <a:pt x="0" y="0"/>
                  </a:moveTo>
                  <a:cubicBezTo>
                    <a:pt x="60960" y="846"/>
                    <a:pt x="121920" y="1693"/>
                    <a:pt x="162560" y="20320"/>
                  </a:cubicBezTo>
                  <a:cubicBezTo>
                    <a:pt x="203200" y="38947"/>
                    <a:pt x="209973" y="62653"/>
                    <a:pt x="243840" y="111760"/>
                  </a:cubicBezTo>
                  <a:cubicBezTo>
                    <a:pt x="277707" y="160867"/>
                    <a:pt x="365760" y="314960"/>
                    <a:pt x="365760" y="314960"/>
                  </a:cubicBezTo>
                  <a:cubicBezTo>
                    <a:pt x="447040" y="452120"/>
                    <a:pt x="648547" y="807720"/>
                    <a:pt x="731520" y="934720"/>
                  </a:cubicBezTo>
                  <a:cubicBezTo>
                    <a:pt x="814493" y="1061720"/>
                    <a:pt x="821267" y="1046480"/>
                    <a:pt x="863600" y="1076960"/>
                  </a:cubicBezTo>
                  <a:cubicBezTo>
                    <a:pt x="905933" y="1107440"/>
                    <a:pt x="936413" y="1107440"/>
                    <a:pt x="985520" y="1117600"/>
                  </a:cubicBezTo>
                  <a:cubicBezTo>
                    <a:pt x="1034627" y="1127760"/>
                    <a:pt x="1096433" y="1132840"/>
                    <a:pt x="1158240" y="1137920"/>
                  </a:cubicBezTo>
                </a:path>
              </a:pathLst>
            </a:custGeom>
            <a:noFill/>
            <a:ln w="25400" cap="flat" cmpd="sng" algn="ctr">
              <a:gradFill>
                <a:gsLst>
                  <a:gs pos="0">
                    <a:srgbClr val="C0504D"/>
                  </a:gs>
                  <a:gs pos="100000">
                    <a:srgbClr val="4F81BD"/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 flipH="1">
            <a:off x="6119429" y="1973513"/>
            <a:ext cx="1993103" cy="525780"/>
            <a:chOff x="5698017" y="1656080"/>
            <a:chExt cx="1993103" cy="1051560"/>
          </a:xfrm>
          <a:effectLst/>
        </p:grpSpPr>
        <p:cxnSp>
          <p:nvCxnSpPr>
            <p:cNvPr id="58" name="Straight Connector 57"/>
            <p:cNvCxnSpPr/>
            <p:nvPr/>
          </p:nvCxnSpPr>
          <p:spPr>
            <a:xfrm>
              <a:off x="5698017" y="1656080"/>
              <a:ext cx="842193" cy="0"/>
            </a:xfrm>
            <a:prstGeom prst="line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/>
          </p:spPr>
        </p:cxnSp>
        <p:sp>
          <p:nvSpPr>
            <p:cNvPr id="59" name="Freeform 58"/>
            <p:cNvSpPr/>
            <p:nvPr/>
          </p:nvSpPr>
          <p:spPr>
            <a:xfrm>
              <a:off x="6532880" y="1656080"/>
              <a:ext cx="1158240" cy="1051560"/>
            </a:xfrm>
            <a:custGeom>
              <a:avLst/>
              <a:gdLst>
                <a:gd name="connsiteX0" fmla="*/ 0 w 1158240"/>
                <a:gd name="connsiteY0" fmla="*/ 0 h 1137920"/>
                <a:gd name="connsiteX1" fmla="*/ 162560 w 1158240"/>
                <a:gd name="connsiteY1" fmla="*/ 20320 h 1137920"/>
                <a:gd name="connsiteX2" fmla="*/ 243840 w 1158240"/>
                <a:gd name="connsiteY2" fmla="*/ 111760 h 1137920"/>
                <a:gd name="connsiteX3" fmla="*/ 365760 w 1158240"/>
                <a:gd name="connsiteY3" fmla="*/ 314960 h 1137920"/>
                <a:gd name="connsiteX4" fmla="*/ 731520 w 1158240"/>
                <a:gd name="connsiteY4" fmla="*/ 934720 h 1137920"/>
                <a:gd name="connsiteX5" fmla="*/ 863600 w 1158240"/>
                <a:gd name="connsiteY5" fmla="*/ 1076960 h 1137920"/>
                <a:gd name="connsiteX6" fmla="*/ 985520 w 1158240"/>
                <a:gd name="connsiteY6" fmla="*/ 1117600 h 1137920"/>
                <a:gd name="connsiteX7" fmla="*/ 1158240 w 1158240"/>
                <a:gd name="connsiteY7" fmla="*/ 1137920 h 113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8240" h="1137920">
                  <a:moveTo>
                    <a:pt x="0" y="0"/>
                  </a:moveTo>
                  <a:cubicBezTo>
                    <a:pt x="60960" y="846"/>
                    <a:pt x="121920" y="1693"/>
                    <a:pt x="162560" y="20320"/>
                  </a:cubicBezTo>
                  <a:cubicBezTo>
                    <a:pt x="203200" y="38947"/>
                    <a:pt x="209973" y="62653"/>
                    <a:pt x="243840" y="111760"/>
                  </a:cubicBezTo>
                  <a:cubicBezTo>
                    <a:pt x="277707" y="160867"/>
                    <a:pt x="365760" y="314960"/>
                    <a:pt x="365760" y="314960"/>
                  </a:cubicBezTo>
                  <a:cubicBezTo>
                    <a:pt x="447040" y="452120"/>
                    <a:pt x="648547" y="807720"/>
                    <a:pt x="731520" y="934720"/>
                  </a:cubicBezTo>
                  <a:cubicBezTo>
                    <a:pt x="814493" y="1061720"/>
                    <a:pt x="821267" y="1046480"/>
                    <a:pt x="863600" y="1076960"/>
                  </a:cubicBezTo>
                  <a:cubicBezTo>
                    <a:pt x="905933" y="1107440"/>
                    <a:pt x="936413" y="1107440"/>
                    <a:pt x="985520" y="1117600"/>
                  </a:cubicBezTo>
                  <a:cubicBezTo>
                    <a:pt x="1034627" y="1127760"/>
                    <a:pt x="1096433" y="1132840"/>
                    <a:pt x="1158240" y="1137920"/>
                  </a:cubicBezTo>
                </a:path>
              </a:pathLst>
            </a:custGeom>
            <a:noFill/>
            <a:ln w="25400" cap="flat" cmpd="sng" algn="ctr">
              <a:gradFill>
                <a:gsLst>
                  <a:gs pos="0">
                    <a:srgbClr val="C0504D"/>
                  </a:gs>
                  <a:gs pos="100000">
                    <a:srgbClr val="4F81BD"/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0" name="Right Arrow 59"/>
          <p:cNvSpPr/>
          <p:nvPr/>
        </p:nvSpPr>
        <p:spPr>
          <a:xfrm rot="20419462" flipV="1">
            <a:off x="6434711" y="2539548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ight Arrow 60"/>
          <p:cNvSpPr/>
          <p:nvPr/>
        </p:nvSpPr>
        <p:spPr>
          <a:xfrm rot="1180538">
            <a:off x="6434711" y="2926736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609905" y="2350556"/>
            <a:ext cx="1898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C0504D">
                    <a:lumMod val="75000"/>
                  </a:srgbClr>
                </a:solidFill>
                <a:latin typeface="Calibri"/>
                <a:cs typeface="+mn-cs"/>
              </a:rPr>
              <a:t>Sophisticated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C0504D">
                    <a:lumMod val="75000"/>
                  </a:srgbClr>
                </a:solidFill>
                <a:latin typeface="Calibri"/>
                <a:cs typeface="+mn-cs"/>
              </a:rPr>
              <a:t>parallel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C0504D">
                    <a:lumMod val="75000"/>
                  </a:srgbClr>
                </a:solidFill>
                <a:latin typeface="Calibri"/>
                <a:cs typeface="+mn-cs"/>
              </a:rPr>
              <a:t>hardware</a:t>
            </a:r>
          </a:p>
        </p:txBody>
      </p:sp>
      <p:sp>
        <p:nvSpPr>
          <p:cNvPr id="63" name="Freeform 62"/>
          <p:cNvSpPr/>
          <p:nvPr/>
        </p:nvSpPr>
        <p:spPr>
          <a:xfrm>
            <a:off x="8094576" y="1973513"/>
            <a:ext cx="832764" cy="525780"/>
          </a:xfrm>
          <a:custGeom>
            <a:avLst/>
            <a:gdLst>
              <a:gd name="connsiteX0" fmla="*/ 0 w 1158240"/>
              <a:gd name="connsiteY0" fmla="*/ 0 h 1137920"/>
              <a:gd name="connsiteX1" fmla="*/ 162560 w 1158240"/>
              <a:gd name="connsiteY1" fmla="*/ 20320 h 1137920"/>
              <a:gd name="connsiteX2" fmla="*/ 243840 w 1158240"/>
              <a:gd name="connsiteY2" fmla="*/ 111760 h 1137920"/>
              <a:gd name="connsiteX3" fmla="*/ 365760 w 1158240"/>
              <a:gd name="connsiteY3" fmla="*/ 314960 h 1137920"/>
              <a:gd name="connsiteX4" fmla="*/ 731520 w 1158240"/>
              <a:gd name="connsiteY4" fmla="*/ 934720 h 1137920"/>
              <a:gd name="connsiteX5" fmla="*/ 863600 w 1158240"/>
              <a:gd name="connsiteY5" fmla="*/ 1076960 h 1137920"/>
              <a:gd name="connsiteX6" fmla="*/ 985520 w 1158240"/>
              <a:gd name="connsiteY6" fmla="*/ 1117600 h 1137920"/>
              <a:gd name="connsiteX7" fmla="*/ 1158240 w 1158240"/>
              <a:gd name="connsiteY7" fmla="*/ 1137920 h 113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8240" h="1137920">
                <a:moveTo>
                  <a:pt x="0" y="0"/>
                </a:moveTo>
                <a:cubicBezTo>
                  <a:pt x="60960" y="846"/>
                  <a:pt x="121920" y="1693"/>
                  <a:pt x="162560" y="20320"/>
                </a:cubicBezTo>
                <a:cubicBezTo>
                  <a:pt x="203200" y="38947"/>
                  <a:pt x="209973" y="62653"/>
                  <a:pt x="243840" y="111760"/>
                </a:cubicBezTo>
                <a:cubicBezTo>
                  <a:pt x="277707" y="160867"/>
                  <a:pt x="365760" y="314960"/>
                  <a:pt x="365760" y="314960"/>
                </a:cubicBezTo>
                <a:cubicBezTo>
                  <a:pt x="447040" y="452120"/>
                  <a:pt x="648547" y="807720"/>
                  <a:pt x="731520" y="934720"/>
                </a:cubicBezTo>
                <a:cubicBezTo>
                  <a:pt x="814493" y="1061720"/>
                  <a:pt x="821267" y="1046480"/>
                  <a:pt x="863600" y="1076960"/>
                </a:cubicBezTo>
                <a:cubicBezTo>
                  <a:pt x="905933" y="1107440"/>
                  <a:pt x="936413" y="1107440"/>
                  <a:pt x="985520" y="1117600"/>
                </a:cubicBezTo>
                <a:cubicBezTo>
                  <a:pt x="1034627" y="1127760"/>
                  <a:pt x="1096433" y="1132840"/>
                  <a:pt x="1158240" y="1137920"/>
                </a:cubicBezTo>
              </a:path>
            </a:pathLst>
          </a:custGeom>
          <a:noFill/>
          <a:ln w="25400" cap="flat" cmpd="sng" algn="ctr">
            <a:gradFill>
              <a:gsLst>
                <a:gs pos="0">
                  <a:srgbClr val="C0504D"/>
                </a:gs>
                <a:gs pos="100000">
                  <a:srgbClr val="4F81BD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Freeform 63"/>
          <p:cNvSpPr/>
          <p:nvPr/>
        </p:nvSpPr>
        <p:spPr>
          <a:xfrm flipV="1">
            <a:off x="8135392" y="3185220"/>
            <a:ext cx="832764" cy="525780"/>
          </a:xfrm>
          <a:custGeom>
            <a:avLst/>
            <a:gdLst>
              <a:gd name="connsiteX0" fmla="*/ 0 w 1158240"/>
              <a:gd name="connsiteY0" fmla="*/ 0 h 1137920"/>
              <a:gd name="connsiteX1" fmla="*/ 162560 w 1158240"/>
              <a:gd name="connsiteY1" fmla="*/ 20320 h 1137920"/>
              <a:gd name="connsiteX2" fmla="*/ 243840 w 1158240"/>
              <a:gd name="connsiteY2" fmla="*/ 111760 h 1137920"/>
              <a:gd name="connsiteX3" fmla="*/ 365760 w 1158240"/>
              <a:gd name="connsiteY3" fmla="*/ 314960 h 1137920"/>
              <a:gd name="connsiteX4" fmla="*/ 731520 w 1158240"/>
              <a:gd name="connsiteY4" fmla="*/ 934720 h 1137920"/>
              <a:gd name="connsiteX5" fmla="*/ 863600 w 1158240"/>
              <a:gd name="connsiteY5" fmla="*/ 1076960 h 1137920"/>
              <a:gd name="connsiteX6" fmla="*/ 985520 w 1158240"/>
              <a:gd name="connsiteY6" fmla="*/ 1117600 h 1137920"/>
              <a:gd name="connsiteX7" fmla="*/ 1158240 w 1158240"/>
              <a:gd name="connsiteY7" fmla="*/ 1137920 h 113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8240" h="1137920">
                <a:moveTo>
                  <a:pt x="0" y="0"/>
                </a:moveTo>
                <a:cubicBezTo>
                  <a:pt x="60960" y="846"/>
                  <a:pt x="121920" y="1693"/>
                  <a:pt x="162560" y="20320"/>
                </a:cubicBezTo>
                <a:cubicBezTo>
                  <a:pt x="203200" y="38947"/>
                  <a:pt x="209973" y="62653"/>
                  <a:pt x="243840" y="111760"/>
                </a:cubicBezTo>
                <a:cubicBezTo>
                  <a:pt x="277707" y="160867"/>
                  <a:pt x="365760" y="314960"/>
                  <a:pt x="365760" y="314960"/>
                </a:cubicBezTo>
                <a:cubicBezTo>
                  <a:pt x="447040" y="452120"/>
                  <a:pt x="648547" y="807720"/>
                  <a:pt x="731520" y="934720"/>
                </a:cubicBezTo>
                <a:cubicBezTo>
                  <a:pt x="814493" y="1061720"/>
                  <a:pt x="821267" y="1046480"/>
                  <a:pt x="863600" y="1076960"/>
                </a:cubicBezTo>
                <a:cubicBezTo>
                  <a:pt x="905933" y="1107440"/>
                  <a:pt x="936413" y="1107440"/>
                  <a:pt x="985520" y="1117600"/>
                </a:cubicBezTo>
                <a:cubicBezTo>
                  <a:pt x="1034627" y="1127760"/>
                  <a:pt x="1096433" y="1132840"/>
                  <a:pt x="1158240" y="1137920"/>
                </a:cubicBezTo>
              </a:path>
            </a:pathLst>
          </a:custGeom>
          <a:noFill/>
          <a:ln w="25400" cap="flat" cmpd="sng" algn="ctr">
            <a:gradFill>
              <a:gsLst>
                <a:gs pos="0">
                  <a:srgbClr val="C0504D"/>
                </a:gs>
                <a:gs pos="100000">
                  <a:srgbClr val="4F81BD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359778" y="2516170"/>
            <a:ext cx="229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Visibility of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s</a:t>
            </a:r>
            <a:r>
              <a:rPr lang="en-US" b="1" dirty="0" smtClean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equential</a:t>
            </a:r>
            <a:r>
              <a:rPr lang="en-US" dirty="0" smtClean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 HW</a:t>
            </a:r>
            <a:endParaRPr lang="en-US" dirty="0">
              <a:solidFill>
                <a:srgbClr val="4F81BD">
                  <a:lumMod val="75000"/>
                </a:srgbClr>
              </a:solidFill>
              <a:latin typeface="Calibri"/>
              <a:cs typeface="+mn-cs"/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 flipV="1">
            <a:off x="8924454" y="2497930"/>
            <a:ext cx="1344781" cy="207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67" name="Straight Connector 66"/>
          <p:cNvCxnSpPr/>
          <p:nvPr/>
        </p:nvCxnSpPr>
        <p:spPr>
          <a:xfrm>
            <a:off x="8966075" y="3185800"/>
            <a:ext cx="1303160" cy="8359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/>
        </p:spPr>
      </p:cxnSp>
      <p:sp>
        <p:nvSpPr>
          <p:cNvPr id="68" name="Right Arrow 67"/>
          <p:cNvSpPr/>
          <p:nvPr/>
        </p:nvSpPr>
        <p:spPr>
          <a:xfrm rot="20419462" flipV="1">
            <a:off x="8340176" y="2928338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ight Arrow 68"/>
          <p:cNvSpPr/>
          <p:nvPr/>
        </p:nvSpPr>
        <p:spPr>
          <a:xfrm rot="1180538">
            <a:off x="8340176" y="2516054"/>
            <a:ext cx="331865" cy="246589"/>
          </a:xfrm>
          <a:prstGeom prst="right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65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7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7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60" grpId="0" animBg="1"/>
      <p:bldP spid="61" grpId="0" animBg="1"/>
      <p:bldP spid="62" grpId="0"/>
      <p:bldP spid="63" grpId="0" animBg="1"/>
      <p:bldP spid="64" grpId="0" animBg="1"/>
      <p:bldP spid="65" grpId="0"/>
      <p:bldP spid="68" grpId="0" animBg="1"/>
      <p:bldP spid="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Why Is Order Important?</a:t>
            </a:r>
            <a:endParaRPr lang="ru-RU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Many mechanisms rely on original program order </a:t>
            </a:r>
            <a:r>
              <a:rPr lang="en-US" sz="2800" dirty="0">
                <a:solidFill>
                  <a:sysClr val="windowText" lastClr="000000"/>
                </a:solidFill>
              </a:rPr>
              <a:t>and unambiguous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architectural state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Precise exceptions: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nothing after instruction caused an exception can be executed</a:t>
            </a:r>
          </a:p>
          <a:p>
            <a:pPr marL="746125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(1)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r3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 r1 +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r2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746125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(2) r5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r4 /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r3</a:t>
            </a:r>
          </a:p>
          <a:p>
            <a:pPr marL="746125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(3)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r2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r7 + r6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en-US" sz="2200" b="1" dirty="0" smtClean="0">
                <a:solidFill>
                  <a:sysClr val="windowText" lastClr="000000"/>
                </a:solidFill>
                <a:latin typeface="Calibri"/>
              </a:rPr>
              <a:t>Interrupts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:</a:t>
            </a:r>
            <a:r>
              <a:rPr kumimoji="0" lang="ru-RU" sz="22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n-US" sz="2200" dirty="0" smtClean="0">
                <a:solidFill>
                  <a:sysClr val="windowText" lastClr="000000"/>
                </a:solidFill>
                <a:latin typeface="Calibri"/>
              </a:rPr>
              <a:t>need to save the arch state to be able to correctly restart the program lately</a:t>
            </a:r>
            <a:endParaRPr lang="en-US" sz="2200" dirty="0">
              <a:solidFill>
                <a:sysClr val="windowText" lastClr="000000"/>
              </a:solidFill>
              <a:latin typeface="Calibri"/>
            </a:endParaRPr>
          </a:p>
          <a:p>
            <a:pPr marL="746125" lvl="0" indent="0">
              <a:spcBef>
                <a:spcPts val="600"/>
              </a:spcBef>
              <a:buNone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(1) r5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[r4]</a:t>
            </a:r>
            <a:r>
              <a:rPr lang="en-US" sz="20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endParaRPr lang="en-US" sz="2000" dirty="0" smtClean="0">
              <a:solidFill>
                <a:schemeClr val="bg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6125" lvl="0" indent="0">
              <a:spcBef>
                <a:spcPts val="600"/>
              </a:spcBef>
              <a:buNone/>
              <a:defRPr/>
            </a:pPr>
            <a:r>
              <a:rPr lang="en-US" sz="20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r3</a:t>
            </a:r>
            <a:r>
              <a:rPr lang="en-US" sz="2000" dirty="0">
                <a:solidFill>
                  <a:srgbClr val="C0504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r1 +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r2</a:t>
            </a:r>
            <a:endParaRPr lang="en-US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6125" lvl="0" indent="0">
              <a:buNone/>
              <a:defRPr/>
            </a:pPr>
            <a:r>
              <a:rPr lang="en-US" sz="20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r>
              <a:rPr lang="en-US" sz="20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20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r7 + </a:t>
            </a:r>
            <a:r>
              <a:rPr lang="en-US" sz="20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r6</a:t>
            </a:r>
          </a:p>
          <a:p>
            <a:pPr lvl="1">
              <a:spcBef>
                <a:spcPts val="1800"/>
              </a:spcBef>
            </a:pPr>
            <a:r>
              <a:rPr lang="en-US" sz="2200" b="1" dirty="0" smtClean="0">
                <a:solidFill>
                  <a:sysClr val="windowText" lastClr="000000"/>
                </a:solidFill>
                <a:latin typeface="Calibri"/>
              </a:rPr>
              <a:t>And others…</a:t>
            </a:r>
            <a:endParaRPr lang="en-US" sz="2200" b="1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4632693" y="2864257"/>
            <a:ext cx="4371976" cy="1005175"/>
          </a:xfrm>
          <a:prstGeom prst="wedgeRoundRectCallout">
            <a:avLst>
              <a:gd name="adj1" fmla="val -59933"/>
              <a:gd name="adj2" fmla="val -6706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Instructions were executed in the following order: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(1)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nsolas" panose="020B0609020204030204" pitchFamily="49" charset="0"/>
              </a:rPr>
              <a:t> →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(3)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nsolas" panose="020B0609020204030204" pitchFamily="49" charset="0"/>
              </a:rPr>
              <a:t> →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(2). </a:t>
            </a:r>
            <a:r>
              <a:rPr lang="en-US" kern="0" dirty="0" smtClean="0">
                <a:solidFill>
                  <a:prstClr val="black"/>
                </a:solidFill>
                <a:latin typeface="Calibri"/>
                <a:cs typeface="+mn-cs"/>
              </a:rPr>
              <a:t>T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hen,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(2)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led to exception.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4632693" y="4581449"/>
            <a:ext cx="4381500" cy="1062882"/>
          </a:xfrm>
          <a:prstGeom prst="wedgeRoundRectCallout">
            <a:avLst>
              <a:gd name="adj1" fmla="val -60046"/>
              <a:gd name="adj2" fmla="val -34705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prstClr val="black"/>
                </a:solidFill>
                <a:latin typeface="Calibri"/>
                <a:cs typeface="Consolas" panose="020B0609020204030204" pitchFamily="49" charset="0"/>
              </a:rPr>
              <a:t>For example,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</a:t>
            </a:r>
            <a:r>
              <a:rPr lang="en-US" sz="1600" kern="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)</a:t>
            </a:r>
            <a:r>
              <a:rPr lang="en-US" kern="0" dirty="0">
                <a:solidFill>
                  <a:prstClr val="black"/>
                </a:solidFill>
                <a:latin typeface="Calibri"/>
                <a:cs typeface="Consolas" panose="020B0609020204030204" pitchFamily="49" charset="0"/>
              </a:rPr>
              <a:t> </a:t>
            </a:r>
            <a:r>
              <a:rPr lang="en-US" kern="0" dirty="0" smtClean="0">
                <a:solidFill>
                  <a:prstClr val="black"/>
                </a:solidFill>
                <a:latin typeface="Calibri"/>
                <a:cs typeface="Consolas" panose="020B0609020204030204" pitchFamily="49" charset="0"/>
              </a:rPr>
              <a:t>and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onsolas" panose="020B0609020204030204" pitchFamily="49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(3)</a:t>
            </a:r>
            <a:r>
              <a:rPr lang="en-US" kern="0" dirty="0">
                <a:solidFill>
                  <a:prstClr val="black"/>
                </a:solidFill>
                <a:latin typeface="Calibri"/>
                <a:cs typeface="Consolas" panose="020B0609020204030204" pitchFamily="49" charset="0"/>
              </a:rPr>
              <a:t> </a:t>
            </a:r>
            <a:r>
              <a:rPr lang="en-US" kern="0" dirty="0" smtClean="0">
                <a:solidFill>
                  <a:prstClr val="black"/>
                </a:solidFill>
                <a:latin typeface="Calibri"/>
                <a:cs typeface="Consolas" panose="020B0609020204030204" pitchFamily="49" charset="0"/>
              </a:rPr>
              <a:t>were executed, but </a:t>
            </a:r>
            <a:r>
              <a:rPr lang="en-US" sz="1600" kern="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</a:t>
            </a:r>
            <a:r>
              <a:rPr lang="en-US" kern="0" dirty="0">
                <a:solidFill>
                  <a:prstClr val="black"/>
                </a:solidFill>
                <a:latin typeface="Calibri"/>
                <a:cs typeface="Consolas" panose="020B0609020204030204" pitchFamily="49" charset="0"/>
              </a:rPr>
              <a:t> was </a:t>
            </a:r>
            <a:r>
              <a:rPr lang="en-US" kern="0" dirty="0" smtClean="0">
                <a:solidFill>
                  <a:prstClr val="black"/>
                </a:solidFill>
                <a:latin typeface="Calibri"/>
                <a:cs typeface="Consolas" panose="020B0609020204030204" pitchFamily="49" charset="0"/>
              </a:rPr>
              <a:t>not. Then, interrupt occurred. </a:t>
            </a:r>
            <a:r>
              <a:rPr lang="en-US" i="1" kern="0" dirty="0" smtClean="0">
                <a:solidFill>
                  <a:schemeClr val="bg1"/>
                </a:solidFill>
                <a:latin typeface="Calibri"/>
                <a:cs typeface="+mn-cs"/>
              </a:rPr>
              <a:t>From what IP</a:t>
            </a:r>
            <a:r>
              <a:rPr lang="ru-RU" i="1" kern="0" dirty="0" smtClean="0">
                <a:solidFill>
                  <a:schemeClr val="bg1"/>
                </a:solidFill>
                <a:latin typeface="Calibri"/>
                <a:cs typeface="+mn-cs"/>
              </a:rPr>
              <a:t> </a:t>
            </a:r>
            <a:r>
              <a:rPr lang="en-US" i="1" kern="0" dirty="0" smtClean="0">
                <a:solidFill>
                  <a:schemeClr val="bg1"/>
                </a:solidFill>
                <a:latin typeface="Calibri"/>
                <a:cs typeface="+mn-cs"/>
              </a:rPr>
              <a:t>to restart? What to save? </a:t>
            </a:r>
            <a:endParaRPr kumimoji="0" lang="en-US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710181" y="4498100"/>
            <a:ext cx="2401076" cy="399965"/>
          </a:xfrm>
          <a:prstGeom prst="rect">
            <a:avLst/>
          </a:prstGeom>
          <a:solidFill>
            <a:srgbClr val="FFFFFF">
              <a:alpha val="60000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58246" y="3452475"/>
            <a:ext cx="3158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i="1" kern="0" dirty="0">
                <a:solidFill>
                  <a:prstClr val="black"/>
                </a:solidFill>
                <a:latin typeface="Calibri"/>
              </a:rPr>
              <a:t>Where to take old value or </a:t>
            </a:r>
            <a:r>
              <a:rPr lang="en-US" b="1" i="1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r>
              <a:rPr lang="en-US" b="1" i="1" kern="0" dirty="0">
                <a:solidFill>
                  <a:prstClr val="black"/>
                </a:solidFill>
                <a:latin typeface="Calibri"/>
              </a:rPr>
              <a:t>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89842" y="5236899"/>
            <a:ext cx="4022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i="1" kern="0" dirty="0">
                <a:solidFill>
                  <a:prstClr val="black"/>
                </a:solidFill>
                <a:latin typeface="Calibri"/>
              </a:rPr>
              <a:t>From what IP</a:t>
            </a:r>
            <a:r>
              <a:rPr lang="ru-RU" b="1" i="1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b="1" i="1" kern="0" dirty="0">
                <a:solidFill>
                  <a:prstClr val="black"/>
                </a:solidFill>
                <a:latin typeface="Calibri"/>
              </a:rPr>
              <a:t>to restart? What to save? </a:t>
            </a:r>
          </a:p>
        </p:txBody>
      </p:sp>
    </p:spTree>
    <p:extLst>
      <p:ext uri="{BB962C8B-B14F-4D97-AF65-F5344CB8AC3E}">
        <p14:creationId xmlns:p14="http://schemas.microsoft.com/office/powerpoint/2010/main" val="378552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Maintaining Arch State</a:t>
            </a:r>
            <a:endParaRPr lang="ru-RU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b="1" dirty="0"/>
              <a:t>Solution:</a:t>
            </a:r>
            <a:r>
              <a:rPr lang="en-US" sz="2800" dirty="0"/>
              <a:t> support two state, speculative and architectural</a:t>
            </a:r>
          </a:p>
          <a:p>
            <a:pPr lvl="0">
              <a:spcBef>
                <a:spcPts val="1200"/>
              </a:spcBef>
              <a:defRPr/>
            </a:pPr>
            <a:r>
              <a:rPr lang="en-US" sz="2800" dirty="0"/>
              <a:t>Update arch state in program order using special buffer called ROB (</a:t>
            </a:r>
            <a:r>
              <a:rPr lang="en-US" sz="2800" b="1" dirty="0"/>
              <a:t>r</a:t>
            </a:r>
            <a:r>
              <a:rPr lang="en-US" sz="2800" dirty="0"/>
              <a:t>e</a:t>
            </a:r>
            <a:r>
              <a:rPr lang="en-US" sz="2800" b="1" dirty="0"/>
              <a:t>o</a:t>
            </a:r>
            <a:r>
              <a:rPr lang="en-US" sz="2800" dirty="0"/>
              <a:t>rder </a:t>
            </a:r>
            <a:r>
              <a:rPr lang="en-US" sz="2800" b="1" dirty="0"/>
              <a:t>b</a:t>
            </a:r>
            <a:r>
              <a:rPr lang="en-US" sz="2800" dirty="0"/>
              <a:t>uffer) or </a:t>
            </a:r>
            <a:r>
              <a:rPr lang="en-US" sz="2800" b="1" dirty="0"/>
              <a:t>instruction window</a:t>
            </a:r>
          </a:p>
          <a:p>
            <a:pPr lvl="1">
              <a:defRPr/>
            </a:pPr>
            <a:r>
              <a:rPr lang="en-US" sz="2400" dirty="0"/>
              <a:t>Instructions written and stored in-order</a:t>
            </a:r>
          </a:p>
          <a:p>
            <a:pPr lvl="1">
              <a:defRPr/>
            </a:pPr>
            <a:r>
              <a:rPr lang="en-US" sz="2400" dirty="0"/>
              <a:t>Instruction leaves ROB (retired) and update arch state only if it is the oldest one and has been executed</a:t>
            </a:r>
            <a:endParaRPr lang="ru-RU" sz="2400" dirty="0"/>
          </a:p>
        </p:txBody>
      </p:sp>
      <p:sp>
        <p:nvSpPr>
          <p:cNvPr id="43" name="Circular Arrow 42"/>
          <p:cNvSpPr/>
          <p:nvPr/>
        </p:nvSpPr>
        <p:spPr>
          <a:xfrm rot="17318471" flipH="1">
            <a:off x="5685685" y="4806304"/>
            <a:ext cx="681239" cy="756816"/>
          </a:xfrm>
          <a:prstGeom prst="circularArrow">
            <a:avLst>
              <a:gd name="adj1" fmla="val 9805"/>
              <a:gd name="adj2" fmla="val 1142319"/>
              <a:gd name="adj3" fmla="val 18924432"/>
              <a:gd name="adj4" fmla="val 12670191"/>
              <a:gd name="adj5" fmla="val 11166"/>
            </a:avLst>
          </a:prstGeom>
          <a:solidFill>
            <a:srgbClr val="C0504D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Circular Arrow 43"/>
          <p:cNvSpPr/>
          <p:nvPr/>
        </p:nvSpPr>
        <p:spPr>
          <a:xfrm rot="17571999" flipV="1">
            <a:off x="5606607" y="4853781"/>
            <a:ext cx="681239" cy="756816"/>
          </a:xfrm>
          <a:prstGeom prst="circularArrow">
            <a:avLst>
              <a:gd name="adj1" fmla="val 9805"/>
              <a:gd name="adj2" fmla="val 1142319"/>
              <a:gd name="adj3" fmla="val 18924432"/>
              <a:gd name="adj4" fmla="val 12670191"/>
              <a:gd name="adj5" fmla="val 11166"/>
            </a:avLst>
          </a:prstGeom>
          <a:solidFill>
            <a:srgbClr val="C0504D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Circular Arrow 44"/>
          <p:cNvSpPr/>
          <p:nvPr/>
        </p:nvSpPr>
        <p:spPr>
          <a:xfrm rot="17318471" flipH="1">
            <a:off x="5684579" y="4802264"/>
            <a:ext cx="681239" cy="756816"/>
          </a:xfrm>
          <a:prstGeom prst="circularArrow">
            <a:avLst>
              <a:gd name="adj1" fmla="val 9805"/>
              <a:gd name="adj2" fmla="val 1142319"/>
              <a:gd name="adj3" fmla="val 18924432"/>
              <a:gd name="adj4" fmla="val 12670191"/>
              <a:gd name="adj5" fmla="val 11166"/>
            </a:avLst>
          </a:prstGeom>
          <a:solidFill>
            <a:srgbClr val="C0504D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Circular Arrow 45"/>
          <p:cNvSpPr/>
          <p:nvPr/>
        </p:nvSpPr>
        <p:spPr>
          <a:xfrm rot="17571999" flipV="1">
            <a:off x="5611427" y="4857128"/>
            <a:ext cx="681239" cy="756816"/>
          </a:xfrm>
          <a:prstGeom prst="circularArrow">
            <a:avLst>
              <a:gd name="adj1" fmla="val 9805"/>
              <a:gd name="adj2" fmla="val 1142319"/>
              <a:gd name="adj3" fmla="val 18924432"/>
              <a:gd name="adj4" fmla="val 12670191"/>
              <a:gd name="adj5" fmla="val 11166"/>
            </a:avLst>
          </a:prstGeom>
          <a:solidFill>
            <a:srgbClr val="C0504D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ight Arrow 46"/>
          <p:cNvSpPr/>
          <p:nvPr/>
        </p:nvSpPr>
        <p:spPr>
          <a:xfrm>
            <a:off x="6612482" y="4451112"/>
            <a:ext cx="392050" cy="168022"/>
          </a:xfrm>
          <a:prstGeom prst="rightArrow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077706" y="4101819"/>
            <a:ext cx="1253102" cy="866608"/>
          </a:xfrm>
          <a:prstGeom prst="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Retirement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268108" y="4093750"/>
            <a:ext cx="1448409" cy="880567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Instruction window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268108" y="5444511"/>
            <a:ext cx="1446583" cy="881167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Out-of-order execution </a:t>
            </a:r>
          </a:p>
        </p:txBody>
      </p:sp>
      <p:sp>
        <p:nvSpPr>
          <p:cNvPr id="51" name="Right Arrow 50"/>
          <p:cNvSpPr/>
          <p:nvPr/>
        </p:nvSpPr>
        <p:spPr>
          <a:xfrm>
            <a:off x="4811384" y="4451112"/>
            <a:ext cx="392050" cy="168022"/>
          </a:xfrm>
          <a:prstGeom prst="rightArrow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667804" y="4101819"/>
            <a:ext cx="1253102" cy="866608"/>
          </a:xfrm>
          <a:prstGeom prst="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Fetch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&amp;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Decode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940363" y="4210867"/>
            <a:ext cx="129538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Sequential</a:t>
            </a:r>
            <a:r>
              <a:rPr lang="en-US" dirty="0" smtClean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 code</a:t>
            </a:r>
          </a:p>
        </p:txBody>
      </p:sp>
      <p:sp>
        <p:nvSpPr>
          <p:cNvPr id="54" name="Notched Right Arrow 56"/>
          <p:cNvSpPr/>
          <p:nvPr/>
        </p:nvSpPr>
        <p:spPr>
          <a:xfrm>
            <a:off x="3235749" y="4401881"/>
            <a:ext cx="336526" cy="266483"/>
          </a:xfrm>
          <a:custGeom>
            <a:avLst/>
            <a:gdLst>
              <a:gd name="connsiteX0" fmla="*/ 0 w 469901"/>
              <a:gd name="connsiteY0" fmla="*/ 92319 h 369277"/>
              <a:gd name="connsiteX1" fmla="*/ 285263 w 469901"/>
              <a:gd name="connsiteY1" fmla="*/ 92319 h 369277"/>
              <a:gd name="connsiteX2" fmla="*/ 285263 w 469901"/>
              <a:gd name="connsiteY2" fmla="*/ 0 h 369277"/>
              <a:gd name="connsiteX3" fmla="*/ 469901 w 469901"/>
              <a:gd name="connsiteY3" fmla="*/ 184639 h 369277"/>
              <a:gd name="connsiteX4" fmla="*/ 285263 w 469901"/>
              <a:gd name="connsiteY4" fmla="*/ 369277 h 369277"/>
              <a:gd name="connsiteX5" fmla="*/ 285263 w 469901"/>
              <a:gd name="connsiteY5" fmla="*/ 276958 h 369277"/>
              <a:gd name="connsiteX6" fmla="*/ 0 w 469901"/>
              <a:gd name="connsiteY6" fmla="*/ 276958 h 369277"/>
              <a:gd name="connsiteX7" fmla="*/ 92319 w 469901"/>
              <a:gd name="connsiteY7" fmla="*/ 184639 h 369277"/>
              <a:gd name="connsiteX8" fmla="*/ 0 w 469901"/>
              <a:gd name="connsiteY8" fmla="*/ 92319 h 369277"/>
              <a:gd name="connsiteX0" fmla="*/ 7620 w 469901"/>
              <a:gd name="connsiteY0" fmla="*/ 0 h 381098"/>
              <a:gd name="connsiteX1" fmla="*/ 285263 w 469901"/>
              <a:gd name="connsiteY1" fmla="*/ 104140 h 381098"/>
              <a:gd name="connsiteX2" fmla="*/ 285263 w 469901"/>
              <a:gd name="connsiteY2" fmla="*/ 11821 h 381098"/>
              <a:gd name="connsiteX3" fmla="*/ 469901 w 469901"/>
              <a:gd name="connsiteY3" fmla="*/ 196460 h 381098"/>
              <a:gd name="connsiteX4" fmla="*/ 285263 w 469901"/>
              <a:gd name="connsiteY4" fmla="*/ 381098 h 381098"/>
              <a:gd name="connsiteX5" fmla="*/ 285263 w 469901"/>
              <a:gd name="connsiteY5" fmla="*/ 288779 h 381098"/>
              <a:gd name="connsiteX6" fmla="*/ 0 w 469901"/>
              <a:gd name="connsiteY6" fmla="*/ 288779 h 381098"/>
              <a:gd name="connsiteX7" fmla="*/ 92319 w 469901"/>
              <a:gd name="connsiteY7" fmla="*/ 196460 h 381098"/>
              <a:gd name="connsiteX8" fmla="*/ 7620 w 469901"/>
              <a:gd name="connsiteY8" fmla="*/ 0 h 381098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7" fmla="*/ 84699 w 462281"/>
              <a:gd name="connsiteY7" fmla="*/ 196460 h 420859"/>
              <a:gd name="connsiteX8" fmla="*/ 0 w 462281"/>
              <a:gd name="connsiteY8" fmla="*/ 0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7" fmla="*/ 84699 w 462281"/>
              <a:gd name="connsiteY7" fmla="*/ 196460 h 420859"/>
              <a:gd name="connsiteX8" fmla="*/ 0 w 462281"/>
              <a:gd name="connsiteY8" fmla="*/ 0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7" fmla="*/ 84699 w 462281"/>
              <a:gd name="connsiteY7" fmla="*/ 196460 h 420859"/>
              <a:gd name="connsiteX8" fmla="*/ 0 w 462281"/>
              <a:gd name="connsiteY8" fmla="*/ 0 h 420859"/>
              <a:gd name="connsiteX0" fmla="*/ 84699 w 462281"/>
              <a:gd name="connsiteY0" fmla="*/ 196460 h 420859"/>
              <a:gd name="connsiteX1" fmla="*/ 0 w 462281"/>
              <a:gd name="connsiteY1" fmla="*/ 0 h 420859"/>
              <a:gd name="connsiteX2" fmla="*/ 277643 w 462281"/>
              <a:gd name="connsiteY2" fmla="*/ 104140 h 420859"/>
              <a:gd name="connsiteX3" fmla="*/ 277643 w 462281"/>
              <a:gd name="connsiteY3" fmla="*/ 11821 h 420859"/>
              <a:gd name="connsiteX4" fmla="*/ 462281 w 462281"/>
              <a:gd name="connsiteY4" fmla="*/ 196460 h 420859"/>
              <a:gd name="connsiteX5" fmla="*/ 277643 w 462281"/>
              <a:gd name="connsiteY5" fmla="*/ 381098 h 420859"/>
              <a:gd name="connsiteX6" fmla="*/ 277643 w 462281"/>
              <a:gd name="connsiteY6" fmla="*/ 288779 h 420859"/>
              <a:gd name="connsiteX7" fmla="*/ 0 w 462281"/>
              <a:gd name="connsiteY7" fmla="*/ 420859 h 420859"/>
              <a:gd name="connsiteX8" fmla="*/ 176139 w 462281"/>
              <a:gd name="connsiteY8" fmla="*/ 287900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7" fmla="*/ 176139 w 462281"/>
              <a:gd name="connsiteY7" fmla="*/ 287900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21641"/>
              <a:gd name="connsiteY0" fmla="*/ 0 h 420859"/>
              <a:gd name="connsiteX1" fmla="*/ 277643 w 421641"/>
              <a:gd name="connsiteY1" fmla="*/ 104140 h 420859"/>
              <a:gd name="connsiteX2" fmla="*/ 277643 w 421641"/>
              <a:gd name="connsiteY2" fmla="*/ 11821 h 420859"/>
              <a:gd name="connsiteX3" fmla="*/ 421641 w 421641"/>
              <a:gd name="connsiteY3" fmla="*/ 196460 h 420859"/>
              <a:gd name="connsiteX4" fmla="*/ 277643 w 421641"/>
              <a:gd name="connsiteY4" fmla="*/ 381098 h 420859"/>
              <a:gd name="connsiteX5" fmla="*/ 277643 w 421641"/>
              <a:gd name="connsiteY5" fmla="*/ 288779 h 420859"/>
              <a:gd name="connsiteX6" fmla="*/ 0 w 421641"/>
              <a:gd name="connsiteY6" fmla="*/ 420859 h 420859"/>
              <a:gd name="connsiteX0" fmla="*/ 0 w 424181"/>
              <a:gd name="connsiteY0" fmla="*/ 0 h 451339"/>
              <a:gd name="connsiteX1" fmla="*/ 280183 w 424181"/>
              <a:gd name="connsiteY1" fmla="*/ 134620 h 451339"/>
              <a:gd name="connsiteX2" fmla="*/ 280183 w 424181"/>
              <a:gd name="connsiteY2" fmla="*/ 42301 h 451339"/>
              <a:gd name="connsiteX3" fmla="*/ 424181 w 424181"/>
              <a:gd name="connsiteY3" fmla="*/ 226940 h 451339"/>
              <a:gd name="connsiteX4" fmla="*/ 280183 w 424181"/>
              <a:gd name="connsiteY4" fmla="*/ 411578 h 451339"/>
              <a:gd name="connsiteX5" fmla="*/ 280183 w 424181"/>
              <a:gd name="connsiteY5" fmla="*/ 319259 h 451339"/>
              <a:gd name="connsiteX6" fmla="*/ 2540 w 424181"/>
              <a:gd name="connsiteY6" fmla="*/ 451339 h 451339"/>
              <a:gd name="connsiteX0" fmla="*/ 0 w 424181"/>
              <a:gd name="connsiteY0" fmla="*/ 0 h 451339"/>
              <a:gd name="connsiteX1" fmla="*/ 280183 w 424181"/>
              <a:gd name="connsiteY1" fmla="*/ 134620 h 451339"/>
              <a:gd name="connsiteX2" fmla="*/ 280183 w 424181"/>
              <a:gd name="connsiteY2" fmla="*/ 42301 h 451339"/>
              <a:gd name="connsiteX3" fmla="*/ 424181 w 424181"/>
              <a:gd name="connsiteY3" fmla="*/ 226940 h 451339"/>
              <a:gd name="connsiteX4" fmla="*/ 280183 w 424181"/>
              <a:gd name="connsiteY4" fmla="*/ 411578 h 451339"/>
              <a:gd name="connsiteX5" fmla="*/ 280183 w 424181"/>
              <a:gd name="connsiteY5" fmla="*/ 319259 h 451339"/>
              <a:gd name="connsiteX6" fmla="*/ 2540 w 424181"/>
              <a:gd name="connsiteY6" fmla="*/ 451339 h 451339"/>
              <a:gd name="connsiteX0" fmla="*/ 0 w 424181"/>
              <a:gd name="connsiteY0" fmla="*/ 0 h 451339"/>
              <a:gd name="connsiteX1" fmla="*/ 280183 w 424181"/>
              <a:gd name="connsiteY1" fmla="*/ 134620 h 451339"/>
              <a:gd name="connsiteX2" fmla="*/ 280183 w 424181"/>
              <a:gd name="connsiteY2" fmla="*/ 42301 h 451339"/>
              <a:gd name="connsiteX3" fmla="*/ 424181 w 424181"/>
              <a:gd name="connsiteY3" fmla="*/ 226940 h 451339"/>
              <a:gd name="connsiteX4" fmla="*/ 257323 w 424181"/>
              <a:gd name="connsiteY4" fmla="*/ 411578 h 451339"/>
              <a:gd name="connsiteX5" fmla="*/ 280183 w 424181"/>
              <a:gd name="connsiteY5" fmla="*/ 319259 h 451339"/>
              <a:gd name="connsiteX6" fmla="*/ 2540 w 424181"/>
              <a:gd name="connsiteY6" fmla="*/ 451339 h 451339"/>
              <a:gd name="connsiteX0" fmla="*/ 0 w 424181"/>
              <a:gd name="connsiteY0" fmla="*/ 0 h 451339"/>
              <a:gd name="connsiteX1" fmla="*/ 280183 w 424181"/>
              <a:gd name="connsiteY1" fmla="*/ 134620 h 451339"/>
              <a:gd name="connsiteX2" fmla="*/ 262403 w 424181"/>
              <a:gd name="connsiteY2" fmla="*/ 39761 h 451339"/>
              <a:gd name="connsiteX3" fmla="*/ 424181 w 424181"/>
              <a:gd name="connsiteY3" fmla="*/ 226940 h 451339"/>
              <a:gd name="connsiteX4" fmla="*/ 257323 w 424181"/>
              <a:gd name="connsiteY4" fmla="*/ 411578 h 451339"/>
              <a:gd name="connsiteX5" fmla="*/ 280183 w 424181"/>
              <a:gd name="connsiteY5" fmla="*/ 319259 h 451339"/>
              <a:gd name="connsiteX6" fmla="*/ 2540 w 424181"/>
              <a:gd name="connsiteY6" fmla="*/ 451339 h 45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181" h="451339">
                <a:moveTo>
                  <a:pt x="0" y="0"/>
                </a:moveTo>
                <a:cubicBezTo>
                  <a:pt x="107788" y="98213"/>
                  <a:pt x="182555" y="122767"/>
                  <a:pt x="280183" y="134620"/>
                </a:cubicBezTo>
                <a:lnTo>
                  <a:pt x="262403" y="39761"/>
                </a:lnTo>
                <a:lnTo>
                  <a:pt x="424181" y="226940"/>
                </a:lnTo>
                <a:lnTo>
                  <a:pt x="257323" y="411578"/>
                </a:lnTo>
                <a:lnTo>
                  <a:pt x="280183" y="319259"/>
                </a:lnTo>
                <a:cubicBezTo>
                  <a:pt x="177475" y="330266"/>
                  <a:pt x="117948" y="341272"/>
                  <a:pt x="2540" y="451339"/>
                </a:cubicBezTo>
              </a:path>
            </a:pathLst>
          </a:custGeom>
          <a:noFill/>
          <a:ln w="25400" cap="flat" cmpd="sng" algn="ctr">
            <a:solidFill>
              <a:srgbClr val="4F81B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749599" y="4090054"/>
            <a:ext cx="1393187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Visibility of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s</a:t>
            </a:r>
            <a:r>
              <a:rPr lang="en-US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equential</a:t>
            </a:r>
            <a:r>
              <a:rPr lang="en-US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 </a:t>
            </a:r>
            <a:r>
              <a:rPr lang="en-US" dirty="0" smtClean="0">
                <a:solidFill>
                  <a:srgbClr val="4F81BD">
                    <a:lumMod val="75000"/>
                  </a:srgbClr>
                </a:solidFill>
                <a:latin typeface="Calibri"/>
                <a:cs typeface="+mn-cs"/>
              </a:rPr>
              <a:t>execution</a:t>
            </a:r>
          </a:p>
        </p:txBody>
      </p:sp>
      <p:sp>
        <p:nvSpPr>
          <p:cNvPr id="56" name="Notched Right Arrow 56"/>
          <p:cNvSpPr/>
          <p:nvPr/>
        </p:nvSpPr>
        <p:spPr>
          <a:xfrm>
            <a:off x="8444172" y="4401881"/>
            <a:ext cx="336526" cy="266483"/>
          </a:xfrm>
          <a:custGeom>
            <a:avLst/>
            <a:gdLst>
              <a:gd name="connsiteX0" fmla="*/ 0 w 469901"/>
              <a:gd name="connsiteY0" fmla="*/ 92319 h 369277"/>
              <a:gd name="connsiteX1" fmla="*/ 285263 w 469901"/>
              <a:gd name="connsiteY1" fmla="*/ 92319 h 369277"/>
              <a:gd name="connsiteX2" fmla="*/ 285263 w 469901"/>
              <a:gd name="connsiteY2" fmla="*/ 0 h 369277"/>
              <a:gd name="connsiteX3" fmla="*/ 469901 w 469901"/>
              <a:gd name="connsiteY3" fmla="*/ 184639 h 369277"/>
              <a:gd name="connsiteX4" fmla="*/ 285263 w 469901"/>
              <a:gd name="connsiteY4" fmla="*/ 369277 h 369277"/>
              <a:gd name="connsiteX5" fmla="*/ 285263 w 469901"/>
              <a:gd name="connsiteY5" fmla="*/ 276958 h 369277"/>
              <a:gd name="connsiteX6" fmla="*/ 0 w 469901"/>
              <a:gd name="connsiteY6" fmla="*/ 276958 h 369277"/>
              <a:gd name="connsiteX7" fmla="*/ 92319 w 469901"/>
              <a:gd name="connsiteY7" fmla="*/ 184639 h 369277"/>
              <a:gd name="connsiteX8" fmla="*/ 0 w 469901"/>
              <a:gd name="connsiteY8" fmla="*/ 92319 h 369277"/>
              <a:gd name="connsiteX0" fmla="*/ 7620 w 469901"/>
              <a:gd name="connsiteY0" fmla="*/ 0 h 381098"/>
              <a:gd name="connsiteX1" fmla="*/ 285263 w 469901"/>
              <a:gd name="connsiteY1" fmla="*/ 104140 h 381098"/>
              <a:gd name="connsiteX2" fmla="*/ 285263 w 469901"/>
              <a:gd name="connsiteY2" fmla="*/ 11821 h 381098"/>
              <a:gd name="connsiteX3" fmla="*/ 469901 w 469901"/>
              <a:gd name="connsiteY3" fmla="*/ 196460 h 381098"/>
              <a:gd name="connsiteX4" fmla="*/ 285263 w 469901"/>
              <a:gd name="connsiteY4" fmla="*/ 381098 h 381098"/>
              <a:gd name="connsiteX5" fmla="*/ 285263 w 469901"/>
              <a:gd name="connsiteY5" fmla="*/ 288779 h 381098"/>
              <a:gd name="connsiteX6" fmla="*/ 0 w 469901"/>
              <a:gd name="connsiteY6" fmla="*/ 288779 h 381098"/>
              <a:gd name="connsiteX7" fmla="*/ 92319 w 469901"/>
              <a:gd name="connsiteY7" fmla="*/ 196460 h 381098"/>
              <a:gd name="connsiteX8" fmla="*/ 7620 w 469901"/>
              <a:gd name="connsiteY8" fmla="*/ 0 h 381098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7" fmla="*/ 84699 w 462281"/>
              <a:gd name="connsiteY7" fmla="*/ 196460 h 420859"/>
              <a:gd name="connsiteX8" fmla="*/ 0 w 462281"/>
              <a:gd name="connsiteY8" fmla="*/ 0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7" fmla="*/ 84699 w 462281"/>
              <a:gd name="connsiteY7" fmla="*/ 196460 h 420859"/>
              <a:gd name="connsiteX8" fmla="*/ 0 w 462281"/>
              <a:gd name="connsiteY8" fmla="*/ 0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7" fmla="*/ 84699 w 462281"/>
              <a:gd name="connsiteY7" fmla="*/ 196460 h 420859"/>
              <a:gd name="connsiteX8" fmla="*/ 0 w 462281"/>
              <a:gd name="connsiteY8" fmla="*/ 0 h 420859"/>
              <a:gd name="connsiteX0" fmla="*/ 84699 w 462281"/>
              <a:gd name="connsiteY0" fmla="*/ 196460 h 420859"/>
              <a:gd name="connsiteX1" fmla="*/ 0 w 462281"/>
              <a:gd name="connsiteY1" fmla="*/ 0 h 420859"/>
              <a:gd name="connsiteX2" fmla="*/ 277643 w 462281"/>
              <a:gd name="connsiteY2" fmla="*/ 104140 h 420859"/>
              <a:gd name="connsiteX3" fmla="*/ 277643 w 462281"/>
              <a:gd name="connsiteY3" fmla="*/ 11821 h 420859"/>
              <a:gd name="connsiteX4" fmla="*/ 462281 w 462281"/>
              <a:gd name="connsiteY4" fmla="*/ 196460 h 420859"/>
              <a:gd name="connsiteX5" fmla="*/ 277643 w 462281"/>
              <a:gd name="connsiteY5" fmla="*/ 381098 h 420859"/>
              <a:gd name="connsiteX6" fmla="*/ 277643 w 462281"/>
              <a:gd name="connsiteY6" fmla="*/ 288779 h 420859"/>
              <a:gd name="connsiteX7" fmla="*/ 0 w 462281"/>
              <a:gd name="connsiteY7" fmla="*/ 420859 h 420859"/>
              <a:gd name="connsiteX8" fmla="*/ 176139 w 462281"/>
              <a:gd name="connsiteY8" fmla="*/ 287900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7" fmla="*/ 176139 w 462281"/>
              <a:gd name="connsiteY7" fmla="*/ 287900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62281"/>
              <a:gd name="connsiteY0" fmla="*/ 0 h 420859"/>
              <a:gd name="connsiteX1" fmla="*/ 277643 w 462281"/>
              <a:gd name="connsiteY1" fmla="*/ 104140 h 420859"/>
              <a:gd name="connsiteX2" fmla="*/ 277643 w 462281"/>
              <a:gd name="connsiteY2" fmla="*/ 11821 h 420859"/>
              <a:gd name="connsiteX3" fmla="*/ 462281 w 462281"/>
              <a:gd name="connsiteY3" fmla="*/ 196460 h 420859"/>
              <a:gd name="connsiteX4" fmla="*/ 277643 w 462281"/>
              <a:gd name="connsiteY4" fmla="*/ 381098 h 420859"/>
              <a:gd name="connsiteX5" fmla="*/ 277643 w 462281"/>
              <a:gd name="connsiteY5" fmla="*/ 288779 h 420859"/>
              <a:gd name="connsiteX6" fmla="*/ 0 w 462281"/>
              <a:gd name="connsiteY6" fmla="*/ 420859 h 420859"/>
              <a:gd name="connsiteX0" fmla="*/ 0 w 421641"/>
              <a:gd name="connsiteY0" fmla="*/ 0 h 420859"/>
              <a:gd name="connsiteX1" fmla="*/ 277643 w 421641"/>
              <a:gd name="connsiteY1" fmla="*/ 104140 h 420859"/>
              <a:gd name="connsiteX2" fmla="*/ 277643 w 421641"/>
              <a:gd name="connsiteY2" fmla="*/ 11821 h 420859"/>
              <a:gd name="connsiteX3" fmla="*/ 421641 w 421641"/>
              <a:gd name="connsiteY3" fmla="*/ 196460 h 420859"/>
              <a:gd name="connsiteX4" fmla="*/ 277643 w 421641"/>
              <a:gd name="connsiteY4" fmla="*/ 381098 h 420859"/>
              <a:gd name="connsiteX5" fmla="*/ 277643 w 421641"/>
              <a:gd name="connsiteY5" fmla="*/ 288779 h 420859"/>
              <a:gd name="connsiteX6" fmla="*/ 0 w 421641"/>
              <a:gd name="connsiteY6" fmla="*/ 420859 h 420859"/>
              <a:gd name="connsiteX0" fmla="*/ 0 w 424181"/>
              <a:gd name="connsiteY0" fmla="*/ 0 h 451339"/>
              <a:gd name="connsiteX1" fmla="*/ 280183 w 424181"/>
              <a:gd name="connsiteY1" fmla="*/ 134620 h 451339"/>
              <a:gd name="connsiteX2" fmla="*/ 280183 w 424181"/>
              <a:gd name="connsiteY2" fmla="*/ 42301 h 451339"/>
              <a:gd name="connsiteX3" fmla="*/ 424181 w 424181"/>
              <a:gd name="connsiteY3" fmla="*/ 226940 h 451339"/>
              <a:gd name="connsiteX4" fmla="*/ 280183 w 424181"/>
              <a:gd name="connsiteY4" fmla="*/ 411578 h 451339"/>
              <a:gd name="connsiteX5" fmla="*/ 280183 w 424181"/>
              <a:gd name="connsiteY5" fmla="*/ 319259 h 451339"/>
              <a:gd name="connsiteX6" fmla="*/ 2540 w 424181"/>
              <a:gd name="connsiteY6" fmla="*/ 451339 h 451339"/>
              <a:gd name="connsiteX0" fmla="*/ 0 w 424181"/>
              <a:gd name="connsiteY0" fmla="*/ 0 h 451339"/>
              <a:gd name="connsiteX1" fmla="*/ 280183 w 424181"/>
              <a:gd name="connsiteY1" fmla="*/ 134620 h 451339"/>
              <a:gd name="connsiteX2" fmla="*/ 280183 w 424181"/>
              <a:gd name="connsiteY2" fmla="*/ 42301 h 451339"/>
              <a:gd name="connsiteX3" fmla="*/ 424181 w 424181"/>
              <a:gd name="connsiteY3" fmla="*/ 226940 h 451339"/>
              <a:gd name="connsiteX4" fmla="*/ 280183 w 424181"/>
              <a:gd name="connsiteY4" fmla="*/ 411578 h 451339"/>
              <a:gd name="connsiteX5" fmla="*/ 280183 w 424181"/>
              <a:gd name="connsiteY5" fmla="*/ 319259 h 451339"/>
              <a:gd name="connsiteX6" fmla="*/ 2540 w 424181"/>
              <a:gd name="connsiteY6" fmla="*/ 451339 h 451339"/>
              <a:gd name="connsiteX0" fmla="*/ 0 w 424181"/>
              <a:gd name="connsiteY0" fmla="*/ 0 h 451339"/>
              <a:gd name="connsiteX1" fmla="*/ 280183 w 424181"/>
              <a:gd name="connsiteY1" fmla="*/ 134620 h 451339"/>
              <a:gd name="connsiteX2" fmla="*/ 280183 w 424181"/>
              <a:gd name="connsiteY2" fmla="*/ 42301 h 451339"/>
              <a:gd name="connsiteX3" fmla="*/ 424181 w 424181"/>
              <a:gd name="connsiteY3" fmla="*/ 226940 h 451339"/>
              <a:gd name="connsiteX4" fmla="*/ 257323 w 424181"/>
              <a:gd name="connsiteY4" fmla="*/ 411578 h 451339"/>
              <a:gd name="connsiteX5" fmla="*/ 280183 w 424181"/>
              <a:gd name="connsiteY5" fmla="*/ 319259 h 451339"/>
              <a:gd name="connsiteX6" fmla="*/ 2540 w 424181"/>
              <a:gd name="connsiteY6" fmla="*/ 451339 h 451339"/>
              <a:gd name="connsiteX0" fmla="*/ 0 w 424181"/>
              <a:gd name="connsiteY0" fmla="*/ 0 h 451339"/>
              <a:gd name="connsiteX1" fmla="*/ 280183 w 424181"/>
              <a:gd name="connsiteY1" fmla="*/ 134620 h 451339"/>
              <a:gd name="connsiteX2" fmla="*/ 262403 w 424181"/>
              <a:gd name="connsiteY2" fmla="*/ 39761 h 451339"/>
              <a:gd name="connsiteX3" fmla="*/ 424181 w 424181"/>
              <a:gd name="connsiteY3" fmla="*/ 226940 h 451339"/>
              <a:gd name="connsiteX4" fmla="*/ 257323 w 424181"/>
              <a:gd name="connsiteY4" fmla="*/ 411578 h 451339"/>
              <a:gd name="connsiteX5" fmla="*/ 280183 w 424181"/>
              <a:gd name="connsiteY5" fmla="*/ 319259 h 451339"/>
              <a:gd name="connsiteX6" fmla="*/ 2540 w 424181"/>
              <a:gd name="connsiteY6" fmla="*/ 451339 h 45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181" h="451339">
                <a:moveTo>
                  <a:pt x="0" y="0"/>
                </a:moveTo>
                <a:cubicBezTo>
                  <a:pt x="107788" y="98213"/>
                  <a:pt x="182555" y="122767"/>
                  <a:pt x="280183" y="134620"/>
                </a:cubicBezTo>
                <a:lnTo>
                  <a:pt x="262403" y="39761"/>
                </a:lnTo>
                <a:lnTo>
                  <a:pt x="424181" y="226940"/>
                </a:lnTo>
                <a:lnTo>
                  <a:pt x="257323" y="411578"/>
                </a:lnTo>
                <a:lnTo>
                  <a:pt x="280183" y="319259"/>
                </a:lnTo>
                <a:cubicBezTo>
                  <a:pt x="177475" y="330266"/>
                  <a:pt x="117948" y="341272"/>
                  <a:pt x="2540" y="451339"/>
                </a:cubicBezTo>
              </a:path>
            </a:pathLst>
          </a:custGeom>
          <a:noFill/>
          <a:ln w="25400" cap="flat" cmpd="sng" algn="ctr">
            <a:solidFill>
              <a:srgbClr val="4F81B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8923741" y="5720627"/>
            <a:ext cx="1507078" cy="869944"/>
            <a:chOff x="7554441" y="5615506"/>
            <a:chExt cx="1507078" cy="869944"/>
          </a:xfrm>
        </p:grpSpPr>
        <p:grpSp>
          <p:nvGrpSpPr>
            <p:cNvPr id="58" name="Group 57"/>
            <p:cNvGrpSpPr/>
            <p:nvPr/>
          </p:nvGrpSpPr>
          <p:grpSpPr>
            <a:xfrm>
              <a:off x="7662433" y="5916633"/>
              <a:ext cx="1399086" cy="568817"/>
              <a:chOff x="1446813" y="5423102"/>
              <a:chExt cx="2369411" cy="963315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1446813" y="5453245"/>
                <a:ext cx="629393" cy="367153"/>
              </a:xfrm>
              <a:prstGeom prst="rect">
                <a:avLst/>
              </a:prstGeom>
              <a:solidFill>
                <a:srgbClr val="C0504D">
                  <a:lumMod val="40000"/>
                  <a:lumOff val="60000"/>
                </a:srgb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446813" y="5955269"/>
                <a:ext cx="629393" cy="367153"/>
              </a:xfrm>
              <a:prstGeom prst="rect">
                <a:avLst/>
              </a:prstGeom>
              <a:solidFill>
                <a:srgbClr val="4F81BD">
                  <a:lumMod val="40000"/>
                  <a:lumOff val="60000"/>
                </a:srgb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152406" y="5423102"/>
                <a:ext cx="1663818" cy="469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Out-of-order</a:t>
                </a: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137165" y="5917308"/>
                <a:ext cx="1172448" cy="469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In-order</a:t>
                </a: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7554441" y="5615506"/>
              <a:ext cx="7602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cs typeface="+mn-cs"/>
                </a:rPr>
                <a:t>Legend:</a:t>
              </a:r>
            </a:p>
          </p:txBody>
        </p:sp>
      </p:grpSp>
      <p:sp>
        <p:nvSpPr>
          <p:cNvPr id="64" name="Rounded Rectangular Callout 63"/>
          <p:cNvSpPr/>
          <p:nvPr/>
        </p:nvSpPr>
        <p:spPr>
          <a:xfrm>
            <a:off x="3530140" y="5616846"/>
            <a:ext cx="1463681" cy="746936"/>
          </a:xfrm>
          <a:prstGeom prst="wedgeRoundRectCallout">
            <a:avLst>
              <a:gd name="adj1" fmla="val 74425"/>
              <a:gd name="adj2" fmla="val -28397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Speculative state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ular Callout 64"/>
          <p:cNvSpPr/>
          <p:nvPr/>
        </p:nvSpPr>
        <p:spPr>
          <a:xfrm>
            <a:off x="7202871" y="5278357"/>
            <a:ext cx="1463681" cy="746936"/>
          </a:xfrm>
          <a:prstGeom prst="wedgeRoundRectCallout">
            <a:avLst>
              <a:gd name="adj1" fmla="val -28378"/>
              <a:gd name="adj2" fmla="val -110527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Architectural state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12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2" dur="1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5" dur="1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5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animBg="1"/>
      <p:bldP spid="55" grpId="0"/>
      <p:bldP spid="56" grpId="0" animBg="1"/>
      <p:bldP spid="64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Dependency Checking</a:t>
            </a:r>
            <a:endParaRPr lang="ru-RU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3623481"/>
            <a:ext cx="10980000" cy="2732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400" dirty="0"/>
              <a:t>For each source check readiness of its producer</a:t>
            </a:r>
          </a:p>
          <a:p>
            <a:pPr lvl="1"/>
            <a:r>
              <a:rPr lang="en-US" sz="2000" dirty="0"/>
              <a:t>If both sources are ready then instruction is ready</a:t>
            </a:r>
          </a:p>
          <a:p>
            <a:pPr lvl="1"/>
            <a:r>
              <a:rPr lang="en-US" sz="2000" dirty="0"/>
              <a:t>If a source is not ready, write the </a:t>
            </a:r>
            <a:r>
              <a:rPr lang="en-US" sz="2000" dirty="0" err="1"/>
              <a:t>instr</a:t>
            </a:r>
            <a:r>
              <a:rPr lang="en-US" sz="2000" dirty="0"/>
              <a:t># into the consumer list of producer</a:t>
            </a:r>
            <a:endParaRPr lang="ru-RU" sz="2000" dirty="0"/>
          </a:p>
          <a:p>
            <a:pPr>
              <a:defRPr/>
            </a:pPr>
            <a:r>
              <a:rPr lang="en-US" sz="2400" dirty="0"/>
              <a:t>When instruction becomes ready, it says its consumers that their sources become ready too</a:t>
            </a:r>
          </a:p>
          <a:p>
            <a:pPr>
              <a:defRPr/>
            </a:pPr>
            <a:r>
              <a:rPr lang="en-US" sz="2400" b="1" i="1" dirty="0"/>
              <a:t>Is it enough?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0000" y="5598815"/>
            <a:ext cx="10980000" cy="86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 </a:t>
            </a:r>
            <a:r>
              <a:rPr lang="en-US" sz="2400" b="1" i="1" dirty="0" smtClean="0"/>
              <a:t>                             </a:t>
            </a:r>
            <a:r>
              <a:rPr lang="en-US" sz="2400" dirty="0" smtClean="0"/>
              <a:t>No</a:t>
            </a:r>
            <a:r>
              <a:rPr lang="en-US" sz="2400" dirty="0"/>
              <a:t>, need to wait until the previous value of the destination is read </a:t>
            </a:r>
            <a:r>
              <a:rPr lang="en-US" sz="2400" dirty="0" smtClean="0"/>
              <a:t>by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all </a:t>
            </a:r>
            <a:r>
              <a:rPr lang="en-US" sz="2400" dirty="0"/>
              <a:t>consumers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3076992" y="5954441"/>
            <a:ext cx="3201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Is it a real dependency?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136365" y="5954441"/>
            <a:ext cx="3580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– Is it a </a:t>
            </a:r>
            <a:r>
              <a:rPr lang="en-US" sz="2400" b="1" dirty="0" smtClean="0">
                <a:solidFill>
                  <a:srgbClr val="C00000"/>
                </a:solidFill>
              </a:rPr>
              <a:t>false dependency.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2383436" y="1642466"/>
            <a:ext cx="7406640" cy="768096"/>
          </a:xfrm>
          <a:prstGeom prst="roundRect">
            <a:avLst>
              <a:gd name="adj" fmla="val 9409"/>
            </a:avLst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1832503" y="1911706"/>
            <a:ext cx="413738" cy="236411"/>
          </a:xfrm>
          <a:prstGeom prst="rightArrow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9876910" y="1915420"/>
            <a:ext cx="413738" cy="236411"/>
          </a:xfrm>
          <a:prstGeom prst="rightArrow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52087" y="1600040"/>
            <a:ext cx="694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Fetch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83761" y="1565988"/>
            <a:ext cx="74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Retire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88259" y="985657"/>
            <a:ext cx="2993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C0504D">
                    <a:lumMod val="50000"/>
                  </a:srgbClr>
                </a:solidFill>
                <a:latin typeface="Calibri"/>
                <a:cs typeface="+mn-cs"/>
              </a:rPr>
              <a:t>HW instruction </a:t>
            </a:r>
            <a:r>
              <a:rPr lang="en-US" dirty="0" smtClean="0">
                <a:solidFill>
                  <a:srgbClr val="C0504D">
                    <a:lumMod val="50000"/>
                  </a:srgbClr>
                </a:solidFill>
                <a:latin typeface="Calibri"/>
                <a:cs typeface="+mn-cs"/>
              </a:rPr>
              <a:t>window (ROB)</a:t>
            </a:r>
            <a:endParaRPr lang="en-US" dirty="0">
              <a:solidFill>
                <a:srgbClr val="C0504D">
                  <a:lumMod val="50000"/>
                </a:srgbClr>
              </a:solidFill>
              <a:latin typeface="Calibri"/>
              <a:cs typeface="+mn-cs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3895950" y="1702162"/>
            <a:ext cx="5828877" cy="660400"/>
            <a:chOff x="2416048" y="1915890"/>
            <a:chExt cx="5828877" cy="660400"/>
          </a:xfrm>
        </p:grpSpPr>
        <p:sp>
          <p:nvSpPr>
            <p:cNvPr id="40" name="Rectangle 39"/>
            <p:cNvSpPr/>
            <p:nvPr/>
          </p:nvSpPr>
          <p:spPr>
            <a:xfrm>
              <a:off x="6359174" y="1915890"/>
              <a:ext cx="314960" cy="6604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178074" y="1915890"/>
              <a:ext cx="314960" cy="660400"/>
            </a:xfrm>
            <a:prstGeom prst="rect">
              <a:avLst/>
            </a:prstGeom>
            <a:pattFill prst="wdUpDiag">
              <a:fgClr>
                <a:srgbClr val="92D050"/>
              </a:fgClr>
              <a:bgClr>
                <a:sysClr val="window" lastClr="FFFFFF"/>
              </a:bgClr>
            </a:patt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535194" y="1915890"/>
              <a:ext cx="314960" cy="660400"/>
            </a:xfrm>
            <a:prstGeom prst="rect">
              <a:avLst/>
            </a:prstGeom>
            <a:pattFill prst="wdUpDiag">
              <a:fgClr>
                <a:srgbClr val="92D050"/>
              </a:fgClr>
              <a:bgClr>
                <a:sysClr val="window" lastClr="FFFFFF"/>
              </a:bgClr>
            </a:patt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747794" y="1915890"/>
              <a:ext cx="314960" cy="6604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929965" y="1915890"/>
              <a:ext cx="314960" cy="660400"/>
            </a:xfrm>
            <a:prstGeom prst="rect">
              <a:avLst/>
            </a:prstGeom>
            <a:pattFill prst="wdUpDiag">
              <a:fgClr>
                <a:srgbClr val="92D050"/>
              </a:fgClr>
              <a:bgClr>
                <a:sysClr val="window" lastClr="FFFFFF"/>
              </a:bgClr>
            </a:patt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5965982" y="1915890"/>
              <a:ext cx="314960" cy="6604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572282" y="1915890"/>
              <a:ext cx="314960" cy="660400"/>
            </a:xfrm>
            <a:prstGeom prst="rect">
              <a:avLst/>
            </a:prstGeom>
            <a:pattFill prst="wdUpDiag">
              <a:fgClr>
                <a:srgbClr val="92D050"/>
              </a:fgClr>
              <a:bgClr>
                <a:sysClr val="window" lastClr="FFFFFF"/>
              </a:bgClr>
            </a:patt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141494" y="1915890"/>
              <a:ext cx="314960" cy="6604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4783303" y="1915890"/>
              <a:ext cx="314960" cy="6604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3993761" y="1915890"/>
              <a:ext cx="314960" cy="6604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388532" y="1915890"/>
              <a:ext cx="314960" cy="6604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598990" y="1915890"/>
              <a:ext cx="314960" cy="6604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204219" y="1915890"/>
              <a:ext cx="314960" cy="660400"/>
            </a:xfrm>
            <a:prstGeom prst="rect">
              <a:avLst/>
            </a:prstGeom>
            <a:pattFill prst="wdUpDiag">
              <a:fgClr>
                <a:srgbClr val="92D050"/>
              </a:fgClr>
              <a:bgClr>
                <a:sysClr val="window" lastClr="FFFFFF"/>
              </a:bgClr>
            </a:patt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809240" y="1915890"/>
              <a:ext cx="314960" cy="6604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416048" y="1915890"/>
              <a:ext cx="314960" cy="6604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8236870" y="3129208"/>
            <a:ext cx="2215285" cy="1184399"/>
            <a:chOff x="6939135" y="2923316"/>
            <a:chExt cx="2215285" cy="1184399"/>
          </a:xfrm>
        </p:grpSpPr>
        <p:sp>
          <p:nvSpPr>
            <p:cNvPr id="79" name="Rectangle 78"/>
            <p:cNvSpPr/>
            <p:nvPr/>
          </p:nvSpPr>
          <p:spPr>
            <a:xfrm>
              <a:off x="7047127" y="3242242"/>
              <a:ext cx="371643" cy="216796"/>
            </a:xfrm>
            <a:prstGeom prst="rect">
              <a:avLst/>
            </a:prstGeom>
            <a:pattFill prst="wdUpDiag">
              <a:fgClr>
                <a:srgbClr val="92D050"/>
              </a:fgClr>
              <a:bgClr>
                <a:sysClr val="window" lastClr="FFFFFF"/>
              </a:bgClr>
            </a:patt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047127" y="3538676"/>
              <a:ext cx="371643" cy="216796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463764" y="3224443"/>
              <a:ext cx="1690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cs typeface="+mn-cs"/>
                </a:rPr>
                <a:t>Ready, but not executed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465328" y="3516261"/>
              <a:ext cx="733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cs typeface="+mn-cs"/>
                </a:rPr>
                <a:t>Executes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939135" y="2923316"/>
              <a:ext cx="7602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cs typeface="+mn-cs"/>
                </a:rPr>
                <a:t>Legend: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047127" y="3863927"/>
              <a:ext cx="371643" cy="216796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467334" y="3830716"/>
              <a:ext cx="12099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cs typeface="+mn-cs"/>
                </a:rPr>
                <a:t>Not ready</a:t>
              </a:r>
            </a:p>
          </p:txBody>
        </p:sp>
      </p:grpSp>
      <p:sp>
        <p:nvSpPr>
          <p:cNvPr id="86" name="Rectangle 85"/>
          <p:cNvSpPr/>
          <p:nvPr/>
        </p:nvSpPr>
        <p:spPr>
          <a:xfrm>
            <a:off x="3503103" y="1702162"/>
            <a:ext cx="314960" cy="660400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87" name="Rounded Rectangular Callout 86"/>
          <p:cNvSpPr/>
          <p:nvPr/>
        </p:nvSpPr>
        <p:spPr>
          <a:xfrm>
            <a:off x="1989445" y="2576098"/>
            <a:ext cx="1709238" cy="1002064"/>
          </a:xfrm>
          <a:prstGeom prst="wedgeRoundRectCallout">
            <a:avLst>
              <a:gd name="adj1" fmla="val 37830"/>
              <a:gd name="adj2" fmla="val -68462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r3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+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r2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 dirty="0" smtClean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</p:txBody>
      </p:sp>
      <p:sp>
        <p:nvSpPr>
          <p:cNvPr id="88" name="Rounded Rectangular Callout 87"/>
          <p:cNvSpPr/>
          <p:nvPr/>
        </p:nvSpPr>
        <p:spPr>
          <a:xfrm>
            <a:off x="4525213" y="2565010"/>
            <a:ext cx="1092118" cy="421009"/>
          </a:xfrm>
          <a:prstGeom prst="wedgeRoundRectCallout">
            <a:avLst>
              <a:gd name="adj1" fmla="val 36493"/>
              <a:gd name="adj2" fmla="val -97421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…</a:t>
            </a:r>
            <a:endParaRPr kumimoji="0" lang="en-US" sz="1500" b="0" i="0" u="none" strike="noStrike" kern="0" cap="none" spc="0" normalizeH="0" baseline="0" noProof="0" dirty="0" smtClean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</p:txBody>
      </p:sp>
      <p:grpSp>
        <p:nvGrpSpPr>
          <p:cNvPr id="89" name="Group 88"/>
          <p:cNvGrpSpPr/>
          <p:nvPr/>
        </p:nvGrpSpPr>
        <p:grpSpPr>
          <a:xfrm>
            <a:off x="3888330" y="1263606"/>
            <a:ext cx="5828877" cy="353768"/>
            <a:chOff x="2408428" y="1477334"/>
            <a:chExt cx="5828877" cy="353768"/>
          </a:xfrm>
        </p:grpSpPr>
        <p:sp>
          <p:nvSpPr>
            <p:cNvPr id="90" name="Rectangle 89"/>
            <p:cNvSpPr/>
            <p:nvPr/>
          </p:nvSpPr>
          <p:spPr>
            <a:xfrm>
              <a:off x="6351554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170454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7527574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6740174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7922345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5958362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5564662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7133874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4775683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986141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380912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3591370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3196599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2801620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2408428" y="1477334"/>
              <a:ext cx="314960" cy="353768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14</a:t>
              </a:r>
            </a:p>
          </p:txBody>
        </p:sp>
      </p:grpSp>
      <p:sp>
        <p:nvSpPr>
          <p:cNvPr id="105" name="Rectangle 104"/>
          <p:cNvSpPr/>
          <p:nvPr/>
        </p:nvSpPr>
        <p:spPr>
          <a:xfrm>
            <a:off x="3495483" y="1263606"/>
            <a:ext cx="314960" cy="353768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noFill/>
            <a:prstDash val="dash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</a:t>
            </a:r>
          </a:p>
        </p:txBody>
      </p:sp>
      <p:sp>
        <p:nvSpPr>
          <p:cNvPr id="106" name="Rounded Rectangular Callout 105"/>
          <p:cNvSpPr/>
          <p:nvPr/>
        </p:nvSpPr>
        <p:spPr>
          <a:xfrm>
            <a:off x="8090544" y="2555910"/>
            <a:ext cx="1406118" cy="421009"/>
          </a:xfrm>
          <a:prstGeom prst="wedgeRoundRectCallout">
            <a:avLst>
              <a:gd name="adj1" fmla="val 26088"/>
              <a:gd name="adj2" fmla="val -95973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400" kern="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r3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+ …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</p:txBody>
      </p:sp>
      <p:sp>
        <p:nvSpPr>
          <p:cNvPr id="107" name="Rounded Rectangular Callout 106"/>
          <p:cNvSpPr/>
          <p:nvPr/>
        </p:nvSpPr>
        <p:spPr>
          <a:xfrm>
            <a:off x="5942166" y="2566770"/>
            <a:ext cx="1765410" cy="793934"/>
          </a:xfrm>
          <a:prstGeom prst="wedgeRoundRectCallout">
            <a:avLst>
              <a:gd name="adj1" fmla="val 35672"/>
              <a:gd name="adj2" fmla="val -75180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r2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…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 dirty="0" smtClean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595766" y="2986672"/>
            <a:ext cx="668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92D050"/>
                </a:solidFill>
                <a:latin typeface="Calibri"/>
                <a:cs typeface="+mn-cs"/>
              </a:rPr>
              <a:t>ready</a:t>
            </a:r>
            <a:endParaRPr lang="ru-RU" sz="1600" b="1" dirty="0">
              <a:solidFill>
                <a:srgbClr val="92D050"/>
              </a:solidFill>
              <a:latin typeface="Calibri"/>
              <a:cs typeface="+mn-cs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595766" y="3217978"/>
            <a:ext cx="10063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E46C0A"/>
                </a:solidFill>
                <a:latin typeface="Calibri"/>
                <a:cs typeface="+mn-cs"/>
              </a:rPr>
              <a:t>not ready</a:t>
            </a:r>
            <a:endParaRPr lang="ru-RU" sz="1600" b="1" dirty="0">
              <a:solidFill>
                <a:srgbClr val="E46C0A"/>
              </a:solidFill>
              <a:latin typeface="Calibri"/>
              <a:cs typeface="+mn-cs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013624" y="2958233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Calibri"/>
                <a:cs typeface="+mn-cs"/>
              </a:rPr>
              <a:t>.., #15</a:t>
            </a: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2039855" y="2976550"/>
            <a:ext cx="643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BACC6">
                    <a:lumMod val="75000"/>
                  </a:srgbClr>
                </a:solidFill>
                <a:latin typeface="Calibri"/>
                <a:cs typeface="Consolas" panose="020B0609020204030204" pitchFamily="49" charset="0"/>
              </a:rPr>
              <a:t>Src1: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8064A2">
                    <a:lumMod val="75000"/>
                  </a:srgbClr>
                </a:solidFill>
                <a:latin typeface="Calibri"/>
                <a:cs typeface="Consolas" panose="020B0609020204030204" pitchFamily="49" charset="0"/>
              </a:rPr>
              <a:t>Src2: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5979734" y="2962127"/>
            <a:ext cx="114961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604A7B"/>
                </a:solidFill>
                <a:latin typeface="Calibri"/>
                <a:cs typeface="Consolas" panose="020B0609020204030204" pitchFamily="49" charset="0"/>
              </a:rPr>
              <a:t>Consumers:</a:t>
            </a:r>
            <a:r>
              <a:rPr lang="en-US" sz="1500" dirty="0">
                <a:solidFill>
                  <a:srgbClr val="7030A0"/>
                </a:solidFill>
                <a:latin typeface="Calibri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038640" y="2674208"/>
            <a:ext cx="409086" cy="246221"/>
          </a:xfrm>
          <a:prstGeom prst="rect">
            <a:avLst/>
          </a:prstGeom>
          <a:solidFill>
            <a:schemeClr val="bg1"/>
          </a:solidFill>
        </p:spPr>
        <p:txBody>
          <a:bodyPr wrap="none" tIns="0" bIns="0">
            <a:spAutoFit/>
          </a:bodyPr>
          <a:lstStyle/>
          <a:p>
            <a:r>
              <a:rPr lang="en-US" sz="1600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r3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7867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 animBg="1"/>
      <p:bldP spid="34" grpId="0" animBg="1"/>
      <p:bldP spid="35" grpId="0" animBg="1"/>
      <p:bldP spid="36" grpId="0"/>
      <p:bldP spid="37" grpId="0"/>
      <p:bldP spid="38" grpId="0"/>
      <p:bldP spid="86" grpId="0" animBg="1"/>
      <p:bldP spid="87" grpId="0" animBg="1"/>
      <p:bldP spid="88" grpId="0" animBg="1"/>
      <p:bldP spid="105" grpId="0" animBg="1"/>
      <p:bldP spid="106" grpId="0" animBg="1"/>
      <p:bldP spid="107" grpId="0" animBg="1"/>
      <p:bldP spid="108" grpId="0"/>
      <p:bldP spid="109" grpId="0"/>
      <p:bldP spid="110" grpId="0"/>
      <p:bldP spid="111" grpId="0"/>
      <p:bldP spid="112" grpId="0"/>
      <p:bldP spid="1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How Large Is Window Needed?</a:t>
            </a:r>
            <a:endParaRPr lang="ru-RU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In short, the larger window → the better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Find more independent instructions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Hide longer latencies (e.g., cache misses, long operations)</a:t>
            </a:r>
          </a:p>
          <a:p>
            <a:pPr lvl="0">
              <a:spcBef>
                <a:spcPts val="1800"/>
              </a:spcBef>
              <a:defRPr/>
            </a:pPr>
            <a:r>
              <a:rPr lang="en-US" sz="2800" dirty="0"/>
              <a:t>Example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The modern CPU has a window of 200 instructions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If we want execute 4 instruction per cycle, then we can hide latency of 50 cycles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/>
              <a:t>It is enough to hide L1 and L2 misses, but not L3 miss (≈200 cycles)</a:t>
            </a:r>
          </a:p>
          <a:p>
            <a:pPr lvl="0">
              <a:spcBef>
                <a:spcPts val="2400"/>
              </a:spcBef>
              <a:defRPr/>
            </a:pPr>
            <a:r>
              <a:rPr lang="en-US" sz="2800" dirty="0"/>
              <a:t>But, there are limitations to find independent instructions in a large window: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b="1" dirty="0" smtClean="0"/>
              <a:t>Branches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b="1" dirty="0"/>
              <a:t>false dependencies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0096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Limitation: Branches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96932" y="1725341"/>
            <a:ext cx="3697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→ Using </a:t>
            </a:r>
            <a:r>
              <a:rPr lang="en-US" sz="2400" b="1" dirty="0"/>
              <a:t>branch prediction</a:t>
            </a:r>
            <a:r>
              <a:rPr lang="en-US" sz="2400" dirty="0"/>
              <a:t>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4652" y="5497240"/>
            <a:ext cx="2500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939598">
                    <a:lumMod val="60000"/>
                    <a:lumOff val="40000"/>
                  </a:srgbClr>
                </a:solidFill>
              </a:rPr>
              <a:t>(e.g., (99%)^20 = 82%)</a:t>
            </a:r>
            <a:endParaRPr lang="en-US" sz="2000" dirty="0"/>
          </a:p>
        </p:txBody>
      </p:sp>
      <p:sp>
        <p:nvSpPr>
          <p:cNvPr id="46" name="Rounded Rectangle 45"/>
          <p:cNvSpPr/>
          <p:nvPr/>
        </p:nvSpPr>
        <p:spPr>
          <a:xfrm>
            <a:off x="2460715" y="2615204"/>
            <a:ext cx="7406640" cy="768096"/>
          </a:xfrm>
          <a:prstGeom prst="roundRect">
            <a:avLst>
              <a:gd name="adj" fmla="val 9409"/>
            </a:avLst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486075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1909782" y="2884444"/>
            <a:ext cx="413738" cy="236411"/>
          </a:xfrm>
          <a:prstGeom prst="rightArrow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ight Arrow 48"/>
          <p:cNvSpPr/>
          <p:nvPr/>
        </p:nvSpPr>
        <p:spPr>
          <a:xfrm>
            <a:off x="9954189" y="2888158"/>
            <a:ext cx="413738" cy="236411"/>
          </a:xfrm>
          <a:prstGeom prst="rightArrow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29366" y="2572778"/>
            <a:ext cx="694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Fetch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861040" y="2538726"/>
            <a:ext cx="74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Retire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092375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698675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916355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522655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128955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735255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8308848" y="2660923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308785" y="2661940"/>
            <a:ext cx="314960" cy="660400"/>
          </a:xfrm>
          <a:prstGeom prst="rect">
            <a:avLst/>
          </a:prstGeom>
          <a:pattFill prst="wdUpDiag">
            <a:fgClr>
              <a:srgbClr val="C0504D"/>
            </a:fgClr>
            <a:bgClr>
              <a:srgbClr val="C0504D">
                <a:lumMod val="20000"/>
                <a:lumOff val="80000"/>
              </a:srgbClr>
            </a:bgClr>
          </a:pattFill>
          <a:ln w="3175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9487146" y="2662036"/>
            <a:ext cx="314960" cy="660400"/>
          </a:xfrm>
          <a:prstGeom prst="rect">
            <a:avLst/>
          </a:prstGeom>
          <a:solidFill>
            <a:srgbClr val="4F81BD"/>
          </a:solid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698675" y="2661019"/>
            <a:ext cx="314960" cy="660400"/>
          </a:xfrm>
          <a:prstGeom prst="rect">
            <a:avLst/>
          </a:prstGeom>
          <a:solidFill>
            <a:srgbClr val="4F81BD"/>
          </a:solid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9092375" y="2660923"/>
            <a:ext cx="314960" cy="660400"/>
          </a:xfrm>
          <a:prstGeom prst="rect">
            <a:avLst/>
          </a:prstGeom>
          <a:solidFill>
            <a:srgbClr val="4F81BD"/>
          </a:solid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Line Callout 2 (No Border) 62"/>
          <p:cNvSpPr/>
          <p:nvPr/>
        </p:nvSpPr>
        <p:spPr>
          <a:xfrm>
            <a:off x="6735255" y="1771893"/>
            <a:ext cx="1666994" cy="612648"/>
          </a:xfrm>
          <a:prstGeom prst="callout2">
            <a:avLst>
              <a:gd name="adj1" fmla="val 91554"/>
              <a:gd name="adj2" fmla="val 96171"/>
              <a:gd name="adj3" fmla="val 101836"/>
              <a:gd name="adj4" fmla="val 100380"/>
              <a:gd name="adj5" fmla="val 133975"/>
              <a:gd name="adj6" fmla="val 102167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Branch with unknown condition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2636520" y="3968125"/>
            <a:ext cx="5594795" cy="738664"/>
            <a:chOff x="1066800" y="4099110"/>
            <a:chExt cx="5594795" cy="738664"/>
          </a:xfrm>
        </p:grpSpPr>
        <p:cxnSp>
          <p:nvCxnSpPr>
            <p:cNvPr id="65" name="Straight Arrow Connector 64"/>
            <p:cNvCxnSpPr/>
            <p:nvPr/>
          </p:nvCxnSpPr>
          <p:spPr>
            <a:xfrm flipH="1">
              <a:off x="1066800" y="4236720"/>
              <a:ext cx="5594795" cy="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" lastClr="FFFFFF">
                  <a:lumMod val="65000"/>
                </a:sysClr>
              </a:solidFill>
              <a:prstDash val="solid"/>
              <a:headEnd type="oval"/>
              <a:tailEnd type="arrow"/>
            </a:ln>
            <a:effectLst/>
          </p:spPr>
        </p:cxnSp>
        <p:sp>
          <p:nvSpPr>
            <p:cNvPr id="66" name="Rectangle 65"/>
            <p:cNvSpPr/>
            <p:nvPr/>
          </p:nvSpPr>
          <p:spPr>
            <a:xfrm>
              <a:off x="2663131" y="4099110"/>
              <a:ext cx="2659884" cy="738664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/>
                  <a:cs typeface="+mn-cs"/>
                </a:rPr>
                <a:t>All subsequent instructions are fetch according to prediction</a:t>
              </a:r>
            </a:p>
          </p:txBody>
        </p:sp>
      </p:grpSp>
      <p:sp>
        <p:nvSpPr>
          <p:cNvPr id="67" name="Rectangle 66"/>
          <p:cNvSpPr/>
          <p:nvPr/>
        </p:nvSpPr>
        <p:spPr>
          <a:xfrm>
            <a:off x="6343237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949537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555837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162137" y="266194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546669" y="2421439"/>
            <a:ext cx="609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cs typeface="+mn-cs"/>
              </a:rPr>
              <a:t>…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557078" y="2661019"/>
            <a:ext cx="2675478" cy="660400"/>
            <a:chOff x="3942969" y="5488902"/>
            <a:chExt cx="2675478" cy="660400"/>
          </a:xfrm>
        </p:grpSpPr>
        <p:sp>
          <p:nvSpPr>
            <p:cNvPr id="73" name="Rectangle 72"/>
            <p:cNvSpPr/>
            <p:nvPr/>
          </p:nvSpPr>
          <p:spPr>
            <a:xfrm>
              <a:off x="6303487" y="5488902"/>
              <a:ext cx="314960" cy="660400"/>
            </a:xfrm>
            <a:prstGeom prst="rect">
              <a:avLst/>
            </a:prstGeom>
            <a:solidFill>
              <a:srgbClr val="4F81BD"/>
            </a:solidFill>
            <a:ln w="3175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516087" y="5488902"/>
              <a:ext cx="314960" cy="660400"/>
            </a:xfrm>
            <a:prstGeom prst="rect">
              <a:avLst/>
            </a:prstGeom>
            <a:solidFill>
              <a:srgbClr val="4F81BD"/>
            </a:solidFill>
            <a:ln w="3175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122387" y="5488902"/>
              <a:ext cx="314960" cy="660400"/>
            </a:xfrm>
            <a:prstGeom prst="rect">
              <a:avLst/>
            </a:prstGeom>
            <a:solidFill>
              <a:srgbClr val="4F81BD"/>
            </a:solidFill>
            <a:ln w="3175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336669" y="5488902"/>
              <a:ext cx="314960" cy="660400"/>
            </a:xfrm>
            <a:prstGeom prst="rect">
              <a:avLst/>
            </a:prstGeom>
            <a:solidFill>
              <a:srgbClr val="4F81BD"/>
            </a:solidFill>
            <a:ln w="3175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942969" y="5488902"/>
              <a:ext cx="314960" cy="660400"/>
            </a:xfrm>
            <a:prstGeom prst="rect">
              <a:avLst/>
            </a:prstGeom>
            <a:solidFill>
              <a:srgbClr val="4F81BD"/>
            </a:solidFill>
            <a:ln w="3175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8" name="Rectangle 77"/>
          <p:cNvSpPr/>
          <p:nvPr/>
        </p:nvSpPr>
        <p:spPr>
          <a:xfrm>
            <a:off x="2626361" y="3883829"/>
            <a:ext cx="5954818" cy="833120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Line Callout 2 (No Border) 78"/>
          <p:cNvSpPr/>
          <p:nvPr/>
        </p:nvSpPr>
        <p:spPr>
          <a:xfrm>
            <a:off x="6611659" y="4440597"/>
            <a:ext cx="1666994" cy="612648"/>
          </a:xfrm>
          <a:prstGeom prst="callout2">
            <a:avLst>
              <a:gd name="adj1" fmla="val -7948"/>
              <a:gd name="adj2" fmla="val 50582"/>
              <a:gd name="adj3" fmla="val -30172"/>
              <a:gd name="adj4" fmla="val 49428"/>
              <a:gd name="adj5" fmla="val -60055"/>
              <a:gd name="adj6" fmla="val 44998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Speculatively fetched instructions can be executed too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308785" y="2662828"/>
            <a:ext cx="314960" cy="660400"/>
          </a:xfrm>
          <a:prstGeom prst="rect">
            <a:avLst/>
          </a:prstGeom>
          <a:solidFill>
            <a:srgbClr val="C0504D"/>
          </a:solidFill>
          <a:ln w="3175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611659" y="4021915"/>
            <a:ext cx="1969520" cy="1031330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Line Callout 2 (No Border) 81"/>
          <p:cNvSpPr/>
          <p:nvPr/>
        </p:nvSpPr>
        <p:spPr>
          <a:xfrm>
            <a:off x="8402249" y="4300389"/>
            <a:ext cx="1666994" cy="612648"/>
          </a:xfrm>
          <a:prstGeom prst="callout2">
            <a:avLst>
              <a:gd name="adj1" fmla="val -2973"/>
              <a:gd name="adj2" fmla="val 13556"/>
              <a:gd name="adj3" fmla="val -26440"/>
              <a:gd name="adj4" fmla="val 6916"/>
              <a:gd name="adj5" fmla="val -78712"/>
              <a:gd name="adj6" fmla="val 5687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Verify the branch prediction</a:t>
            </a:r>
          </a:p>
        </p:txBody>
      </p:sp>
      <p:sp>
        <p:nvSpPr>
          <p:cNvPr id="83" name="Right Brace 82"/>
          <p:cNvSpPr/>
          <p:nvPr/>
        </p:nvSpPr>
        <p:spPr>
          <a:xfrm rot="5400000">
            <a:off x="5354095" y="1088832"/>
            <a:ext cx="185043" cy="5640513"/>
          </a:xfrm>
          <a:prstGeom prst="rightBrace">
            <a:avLst>
              <a:gd name="adj1" fmla="val 35786"/>
              <a:gd name="adj2" fmla="val 50000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Line Callout 2 (No Border) 83"/>
          <p:cNvSpPr/>
          <p:nvPr/>
        </p:nvSpPr>
        <p:spPr>
          <a:xfrm>
            <a:off x="4296409" y="4285149"/>
            <a:ext cx="2818576" cy="612648"/>
          </a:xfrm>
          <a:prstGeom prst="callout2">
            <a:avLst>
              <a:gd name="adj1" fmla="val 13507"/>
              <a:gd name="adj2" fmla="val 43362"/>
              <a:gd name="adj3" fmla="val -7784"/>
              <a:gd name="adj4" fmla="val 41251"/>
              <a:gd name="adj5" fmla="val -37668"/>
              <a:gd name="adj6" fmla="val 41013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prediction was wrong,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the subsequent instructions are deleted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4557482" y="2636122"/>
            <a:ext cx="3749040" cy="709116"/>
            <a:chOff x="2987762" y="3146604"/>
            <a:chExt cx="3749040" cy="709116"/>
          </a:xfrm>
        </p:grpSpPr>
        <p:sp>
          <p:nvSpPr>
            <p:cNvPr id="86" name="Rectangle 85"/>
            <p:cNvSpPr/>
            <p:nvPr/>
          </p:nvSpPr>
          <p:spPr>
            <a:xfrm>
              <a:off x="3093672" y="3146604"/>
              <a:ext cx="3577113" cy="709116"/>
            </a:xfrm>
            <a:prstGeom prst="rect">
              <a:avLst/>
            </a:prstGeom>
            <a:solidFill>
              <a:srgbClr val="B9CDE5">
                <a:alpha val="74902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Right Arrow 86"/>
            <p:cNvSpPr/>
            <p:nvPr/>
          </p:nvSpPr>
          <p:spPr>
            <a:xfrm flipH="1">
              <a:off x="2987762" y="3278086"/>
              <a:ext cx="3749040" cy="492862"/>
            </a:xfrm>
            <a:prstGeom prst="rightArrow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deleted</a:t>
              </a:r>
            </a:p>
          </p:txBody>
        </p:sp>
      </p:grpSp>
      <p:sp>
        <p:nvSpPr>
          <p:cNvPr id="88" name="Rectangle 87"/>
          <p:cNvSpPr/>
          <p:nvPr/>
        </p:nvSpPr>
        <p:spPr>
          <a:xfrm>
            <a:off x="2460715" y="3793669"/>
            <a:ext cx="7493474" cy="109647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400" dirty="0"/>
              <a:t>How to fill a large window from a single sequential instruction stream in presence of branches</a:t>
            </a:r>
            <a:r>
              <a:rPr lang="en-US" sz="2400" dirty="0" smtClean="0"/>
              <a:t>?</a:t>
            </a:r>
          </a:p>
          <a:p>
            <a:pPr lvl="0">
              <a:defRPr/>
            </a:pPr>
            <a:endParaRPr lang="en-US" sz="2400" b="1" dirty="0"/>
          </a:p>
          <a:p>
            <a:pPr lvl="0">
              <a:defRPr/>
            </a:pPr>
            <a:endParaRPr lang="en-US" sz="2400" b="1" dirty="0" smtClean="0"/>
          </a:p>
          <a:p>
            <a:pPr lvl="0">
              <a:defRPr/>
            </a:pPr>
            <a:endParaRPr lang="en-US" sz="2400" b="1" dirty="0"/>
          </a:p>
          <a:p>
            <a:pPr lvl="0">
              <a:defRPr/>
            </a:pPr>
            <a:endParaRPr lang="en-US" sz="2400" b="1" dirty="0" smtClean="0"/>
          </a:p>
          <a:p>
            <a:pPr marL="342866" lvl="0" indent="-342866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How harmful branches are?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solidFill>
                  <a:sysClr val="windowText" lastClr="000000"/>
                </a:solidFill>
              </a:rPr>
              <a:t>In average, each 5th instruction is a branch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solidFill>
                  <a:sysClr val="windowText" lastClr="000000"/>
                </a:solidFill>
              </a:rPr>
              <a:t>Assume accuracy of prediction is 90%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(looks high, isn’t it?)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solidFill>
                  <a:sysClr val="windowText" lastClr="000000"/>
                </a:solidFill>
              </a:rPr>
              <a:t>The probability that 100th instruction in the window will not be removed </a:t>
            </a:r>
            <a:r>
              <a:rPr lang="en-US" sz="2000" dirty="0" smtClean="0">
                <a:solidFill>
                  <a:sysClr val="windowText" lastClr="000000"/>
                </a:solidFill>
              </a:rPr>
              <a:t>is: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smtClean="0">
                <a:solidFill>
                  <a:sysClr val="windowText" lastClr="000000"/>
                </a:solidFill>
              </a:rPr>
              <a:t>    (</a:t>
            </a:r>
            <a:r>
              <a:rPr lang="en-US" sz="2000" dirty="0">
                <a:solidFill>
                  <a:sysClr val="windowText" lastClr="000000"/>
                </a:solidFill>
              </a:rPr>
              <a:t>90%)^20 = </a:t>
            </a:r>
            <a:r>
              <a:rPr lang="en-US" sz="2000" dirty="0">
                <a:solidFill>
                  <a:srgbClr val="FF0000"/>
                </a:solidFill>
              </a:rPr>
              <a:t>12%</a:t>
            </a:r>
          </a:p>
          <a:p>
            <a:pPr lvl="0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Accuracy of branch prediction is very important for Out</a:t>
            </a:r>
            <a:r>
              <a:rPr lang="ru-RU" sz="2400" dirty="0"/>
              <a:t>‑</a:t>
            </a:r>
            <a:r>
              <a:rPr lang="en-US" sz="2400" dirty="0">
                <a:solidFill>
                  <a:prstClr val="black"/>
                </a:solidFill>
              </a:rPr>
              <a:t>Of</a:t>
            </a:r>
            <a:r>
              <a:rPr lang="ru-RU" sz="2400" dirty="0"/>
              <a:t>‑</a:t>
            </a:r>
            <a:r>
              <a:rPr lang="en-US" sz="2400" dirty="0">
                <a:solidFill>
                  <a:prstClr val="black"/>
                </a:solidFill>
              </a:rPr>
              <a:t>Order </a:t>
            </a:r>
            <a:r>
              <a:rPr lang="en-US" sz="2400" dirty="0" smtClean="0">
                <a:solidFill>
                  <a:prstClr val="black"/>
                </a:solidFill>
              </a:rPr>
              <a:t>Execution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80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6094 -0.00046 L 4.58333E-6 -2.59259E-6 " pathEditMode="relative" rAng="0" ptsTypes="AA">
                                      <p:cBhvr>
                                        <p:cTn id="19" dur="3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47" y="2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8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71927 -0.00046 L -3.75E-6 -2.59259E-6 " pathEditMode="relative" rAng="0" ptsTypes="AA">
                                      <p:cBhvr>
                                        <p:cTn id="24" dur="3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64" y="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67604 -0.00046 L -2.08333E-6 -2.59259E-6 " pathEditMode="relative" rAng="0" ptsTypes="AA">
                                      <p:cBhvr>
                                        <p:cTn id="29" dur="3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02" y="2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8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63945 -0.00046 L -1.04167E-6 -1.11111E-6 " pathEditMode="relative" rAng="0" ptsTypes="AA">
                                      <p:cBhvr>
                                        <p:cTn id="34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6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8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01 -0.00046 L 4.16667E-7 -2.59259E-6 " pathEditMode="relative" rAng="0" ptsTypes="AA">
                                      <p:cBhvr>
                                        <p:cTn id="62" dur="3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5" y="2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8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55 -0.00046 L 2.08333E-6 -2.59259E-6 " pathEditMode="relative" rAng="0" ptsTypes="AA">
                                      <p:cBhvr>
                                        <p:cTn id="67" dur="3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00" y="23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8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5069 -0.00023 L 3.75E-6 -2.59259E-6 " pathEditMode="relative" rAng="0" ptsTypes="AA">
                                      <p:cBhvr>
                                        <p:cTn id="72" dur="3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39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46028 0.00116 L -4.58333E-6 -2.59259E-6 " pathEditMode="relative" rAng="0" ptsTypes="AA">
                                      <p:cBhvr>
                                        <p:cTn id="77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8" y="-6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0.4207 -0.00023 L -3.125E-6 -2.59259E-6 " pathEditMode="relative" rAng="0" ptsTypes="AA">
                                      <p:cBhvr>
                                        <p:cTn id="8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29" y="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-0.37773 -0.00023 L -1.45833E-6 -2.59259E-6 " pathEditMode="relative" rAng="0" ptsTypes="AA">
                                      <p:cBhvr>
                                        <p:cTn id="87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0" y="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0.33529 -0.00023 L 2.08333E-7 -2.59259E-6 " pathEditMode="relative" rAng="0" ptsTypes="AA">
                                      <p:cBhvr>
                                        <p:cTn id="92" dur="31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8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29206 0.0007 L 1.875E-6 -2.59259E-6 " pathEditMode="relative" rAng="0" ptsTypes="AA">
                                      <p:cBhvr>
                                        <p:cTn id="97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9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8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0.08333 -2.59259E-6 " pathEditMode="relative" rAng="0" ptsTypes="AA">
                                      <p:cBhvr>
                                        <p:cTn id="138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75E-6 -1.11111E-6 L 0.1267 -1.11111E-6 " pathEditMode="relative" rAng="0" ptsTypes="AA">
                                      <p:cBhvr>
                                        <p:cTn id="143" dur="16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8" y="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8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63" presetClass="path" presetSubtype="0" accel="5000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2.08333E-6 -1.11111E-6 L 0.17084 -1.11111E-6 " pathEditMode="relative" rAng="0" ptsTypes="AA">
                                      <p:cBhvr>
                                        <p:cTn id="148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7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7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7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7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7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47" grpId="0" animBg="1"/>
      <p:bldP spid="47" grpId="1" animBg="1"/>
      <p:bldP spid="47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Limitation: False Dependencies</a:t>
            </a:r>
            <a:endParaRPr lang="ru-RU" dirty="0"/>
          </a:p>
        </p:txBody>
      </p:sp>
      <p:sp>
        <p:nvSpPr>
          <p:cNvPr id="51" name="Arc 50"/>
          <p:cNvSpPr/>
          <p:nvPr/>
        </p:nvSpPr>
        <p:spPr>
          <a:xfrm>
            <a:off x="7618531" y="1704389"/>
            <a:ext cx="818807" cy="751778"/>
          </a:xfrm>
          <a:prstGeom prst="arc">
            <a:avLst>
              <a:gd name="adj1" fmla="val 10826372"/>
              <a:gd name="adj2" fmla="val 0"/>
            </a:avLst>
          </a:prstGeom>
          <a:noFill/>
          <a:ln w="57150" cap="flat" cmpd="sng" algn="ctr">
            <a:solidFill>
              <a:srgbClr val="C0504D"/>
            </a:solidFill>
            <a:prstDash val="sysDot"/>
            <a:headEnd type="non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1630795" y="1711220"/>
            <a:ext cx="3543185" cy="227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(1)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r4 / r7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(2)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r8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+ r2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(3)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r5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r5 + 1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(4)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r6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r6 – r3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(5)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r4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 load [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r5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+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r6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(6) r7 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r8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 *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r4</a:t>
            </a: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  <a:sym typeface="Symbol" pitchFamily="18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ectangle 46"/>
          <p:cNvSpPr>
            <a:spLocks noChangeArrowheads="1"/>
          </p:cNvSpPr>
          <p:nvPr/>
        </p:nvSpPr>
        <p:spPr bwMode="auto">
          <a:xfrm>
            <a:off x="1215381" y="4152852"/>
            <a:ext cx="3551934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/>
                <a:cs typeface="+mn-cs"/>
              </a:rPr>
              <a:t>Out-of-order execution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15962" y="1188000"/>
            <a:ext cx="1511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Example: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6692202" y="1188000"/>
            <a:ext cx="3049589" cy="2803742"/>
            <a:chOff x="4959205" y="1082458"/>
            <a:chExt cx="3049589" cy="2803742"/>
          </a:xfrm>
        </p:grpSpPr>
        <p:sp>
          <p:nvSpPr>
            <p:cNvPr id="56" name="Oval 55"/>
            <p:cNvSpPr/>
            <p:nvPr/>
          </p:nvSpPr>
          <p:spPr>
            <a:xfrm>
              <a:off x="5708497" y="1979456"/>
              <a:ext cx="347741" cy="347741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635906" y="1979456"/>
              <a:ext cx="347741" cy="347741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7563315" y="1979456"/>
              <a:ext cx="347741" cy="347741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endPara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6139949" y="2758957"/>
              <a:ext cx="347741" cy="347741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7131863" y="2758957"/>
              <a:ext cx="347741" cy="347741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</a:t>
              </a:r>
              <a:endPara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6635906" y="3538459"/>
              <a:ext cx="347741" cy="347741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  <a:endPara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5676529" y="2336957"/>
              <a:ext cx="543299" cy="463871"/>
              <a:chOff x="5676529" y="2125986"/>
              <a:chExt cx="543299" cy="463871"/>
            </a:xfrm>
          </p:grpSpPr>
          <p:cxnSp>
            <p:nvCxnSpPr>
              <p:cNvPr id="76" name="Straight Arrow Connector 75"/>
              <p:cNvCxnSpPr/>
              <p:nvPr/>
            </p:nvCxnSpPr>
            <p:spPr>
              <a:xfrm>
                <a:off x="5972350" y="2125986"/>
                <a:ext cx="247478" cy="43996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CC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77" name="Rectangle 76"/>
              <p:cNvSpPr/>
              <p:nvPr/>
            </p:nvSpPr>
            <p:spPr>
              <a:xfrm>
                <a:off x="5676529" y="2220525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C0000"/>
                    </a:solidFill>
                    <a:effectLst/>
                    <a:uLnTx/>
                    <a:uFillTx/>
                    <a:latin typeface="Consolas" panose="020B0609020204030204" pitchFamily="49" charset="0"/>
                    <a:cs typeface="Consolas" panose="020B0609020204030204" pitchFamily="49" charset="0"/>
                  </a:rPr>
                  <a:t>r1</a:t>
                </a:r>
                <a:endParaRPr kumimoji="0" lang="ru-RU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6654890" y="2318990"/>
              <a:ext cx="554561" cy="481838"/>
              <a:chOff x="6654890" y="2108019"/>
              <a:chExt cx="554561" cy="481838"/>
            </a:xfrm>
          </p:grpSpPr>
          <p:cxnSp>
            <p:nvCxnSpPr>
              <p:cNvPr id="74" name="Straight Arrow Connector 73"/>
              <p:cNvCxnSpPr/>
              <p:nvPr/>
            </p:nvCxnSpPr>
            <p:spPr>
              <a:xfrm>
                <a:off x="6961973" y="2108019"/>
                <a:ext cx="247478" cy="43996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FF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75" name="Rectangle 74"/>
              <p:cNvSpPr/>
              <p:nvPr/>
            </p:nvSpPr>
            <p:spPr>
              <a:xfrm>
                <a:off x="6654890" y="2220525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nsolas" panose="020B0609020204030204" pitchFamily="49" charset="0"/>
                    <a:cs typeface="Consolas" panose="020B0609020204030204" pitchFamily="49" charset="0"/>
                  </a:rPr>
                  <a:t>r5</a:t>
                </a:r>
                <a:endParaRPr kumimoji="0" lang="ru-RU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7402580" y="2362965"/>
              <a:ext cx="606214" cy="437863"/>
              <a:chOff x="7402580" y="2151994"/>
              <a:chExt cx="606214" cy="437863"/>
            </a:xfrm>
          </p:grpSpPr>
          <p:cxnSp>
            <p:nvCxnSpPr>
              <p:cNvPr id="72" name="Straight Arrow Connector 71"/>
              <p:cNvCxnSpPr/>
              <p:nvPr/>
            </p:nvCxnSpPr>
            <p:spPr>
              <a:xfrm flipH="1">
                <a:off x="7402580" y="2151994"/>
                <a:ext cx="264841" cy="387949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FF99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73" name="Rectangle 72"/>
              <p:cNvSpPr/>
              <p:nvPr/>
            </p:nvSpPr>
            <p:spPr>
              <a:xfrm>
                <a:off x="7570854" y="2220525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9900"/>
                    </a:solidFill>
                    <a:effectLst/>
                    <a:uLnTx/>
                    <a:uFillTx/>
                    <a:latin typeface="Consolas" panose="020B0609020204030204" pitchFamily="49" charset="0"/>
                    <a:cs typeface="Consolas" panose="020B0609020204030204" pitchFamily="49" charset="0"/>
                  </a:rPr>
                  <a:t>r6</a:t>
                </a:r>
                <a:endParaRPr kumimoji="0" lang="ru-RU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6933996" y="3123273"/>
              <a:ext cx="570785" cy="501745"/>
              <a:chOff x="6933996" y="2912302"/>
              <a:chExt cx="570785" cy="501745"/>
            </a:xfrm>
          </p:grpSpPr>
          <p:cxnSp>
            <p:nvCxnSpPr>
              <p:cNvPr id="70" name="Straight Arrow Connector 69"/>
              <p:cNvCxnSpPr/>
              <p:nvPr/>
            </p:nvCxnSpPr>
            <p:spPr>
              <a:xfrm flipH="1">
                <a:off x="6933996" y="2912302"/>
                <a:ext cx="274090" cy="43030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9900CC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71" name="Rectangle 70"/>
              <p:cNvSpPr/>
              <p:nvPr/>
            </p:nvSpPr>
            <p:spPr>
              <a:xfrm>
                <a:off x="7066841" y="3044715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9900CC"/>
                    </a:solidFill>
                    <a:effectLst/>
                    <a:uLnTx/>
                    <a:uFillTx/>
                    <a:latin typeface="Consolas" panose="020B0609020204030204" pitchFamily="49" charset="0"/>
                    <a:cs typeface="Consolas" panose="020B0609020204030204" pitchFamily="49" charset="0"/>
                    <a:sym typeface="Symbol" pitchFamily="18" charset="2"/>
                  </a:rPr>
                  <a:t>r4</a:t>
                </a:r>
                <a:endParaRPr kumimoji="0" lang="ru-RU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6069987" y="3105415"/>
              <a:ext cx="615493" cy="519603"/>
              <a:chOff x="6069987" y="2894444"/>
              <a:chExt cx="615493" cy="519603"/>
            </a:xfrm>
          </p:grpSpPr>
          <p:cxnSp>
            <p:nvCxnSpPr>
              <p:cNvPr id="68" name="Straight Arrow Connector 67"/>
              <p:cNvCxnSpPr/>
              <p:nvPr/>
            </p:nvCxnSpPr>
            <p:spPr>
              <a:xfrm>
                <a:off x="6438002" y="2894444"/>
                <a:ext cx="247478" cy="43996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CCE0C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69" name="Rectangle 68"/>
              <p:cNvSpPr/>
              <p:nvPr/>
            </p:nvSpPr>
            <p:spPr>
              <a:xfrm>
                <a:off x="6069987" y="3044715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CC00"/>
                    </a:solidFill>
                    <a:effectLst/>
                    <a:uLnTx/>
                    <a:uFillTx/>
                    <a:latin typeface="Consolas" panose="020B0609020204030204" pitchFamily="49" charset="0"/>
                    <a:cs typeface="Consolas" panose="020B0609020204030204" pitchFamily="49" charset="0"/>
                    <a:sym typeface="Symbol" pitchFamily="18" charset="2"/>
                  </a:rPr>
                  <a:t>r8</a:t>
                </a:r>
                <a:endParaRPr kumimoji="0" lang="ru-RU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p:grpSp>
        <p:sp>
          <p:nvSpPr>
            <p:cNvPr id="67" name="TextBox 66"/>
            <p:cNvSpPr txBox="1"/>
            <p:nvPr/>
          </p:nvSpPr>
          <p:spPr>
            <a:xfrm>
              <a:off x="4959205" y="1082458"/>
              <a:ext cx="26095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Data Flow Graph</a:t>
              </a:r>
              <a:endPara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sp>
        <p:nvSpPr>
          <p:cNvPr id="78" name="Text Box 33"/>
          <p:cNvSpPr txBox="1">
            <a:spLocks noChangeArrowheads="1"/>
          </p:cNvSpPr>
          <p:nvPr/>
        </p:nvSpPr>
        <p:spPr bwMode="auto">
          <a:xfrm>
            <a:off x="1512810" y="5564872"/>
            <a:ext cx="379722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4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1512810" y="5238359"/>
            <a:ext cx="1989716" cy="327147"/>
            <a:chOff x="910830" y="5278739"/>
            <a:chExt cx="1989716" cy="327147"/>
          </a:xfrm>
        </p:grpSpPr>
        <p:sp>
          <p:nvSpPr>
            <p:cNvPr id="80" name="Text Box 32"/>
            <p:cNvSpPr txBox="1">
              <a:spLocks noChangeArrowheads="1"/>
            </p:cNvSpPr>
            <p:nvPr/>
          </p:nvSpPr>
          <p:spPr bwMode="auto">
            <a:xfrm>
              <a:off x="910830" y="5280449"/>
              <a:ext cx="379722" cy="325437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12700">
              <a:solidFill>
                <a:srgbClr val="9BBB59">
                  <a:lumMod val="50000"/>
                </a:srgbClr>
              </a:solidFill>
              <a:miter lim="800000"/>
              <a:headEnd type="none" w="sm" len="sm"/>
              <a:tailEnd type="none" w="med" len="lg"/>
            </a:ln>
          </p:spPr>
          <p:txBody>
            <a:bodyPr tIns="18288" bIns="18288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+mn-cs"/>
                </a:rPr>
                <a:t>3</a:t>
              </a:r>
              <a:endPara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endParaRPr>
            </a:p>
          </p:txBody>
        </p:sp>
        <p:sp>
          <p:nvSpPr>
            <p:cNvPr id="81" name="Text Box 36"/>
            <p:cNvSpPr txBox="1">
              <a:spLocks noChangeArrowheads="1"/>
            </p:cNvSpPr>
            <p:nvPr/>
          </p:nvSpPr>
          <p:spPr bwMode="auto">
            <a:xfrm>
              <a:off x="2520824" y="5279815"/>
              <a:ext cx="379722" cy="325437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12700">
              <a:solidFill>
                <a:srgbClr val="9BBB59">
                  <a:lumMod val="50000"/>
                </a:srgbClr>
              </a:solidFill>
              <a:miter lim="800000"/>
              <a:headEnd type="none" w="sm" len="sm"/>
              <a:tailEnd type="none" w="med" len="lg"/>
            </a:ln>
          </p:spPr>
          <p:txBody>
            <a:bodyPr tIns="18288" bIns="18288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+mn-cs"/>
                </a:rPr>
                <a:t>6</a:t>
              </a:r>
              <a:endPara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endParaRPr>
            </a:p>
          </p:txBody>
        </p:sp>
        <p:sp>
          <p:nvSpPr>
            <p:cNvPr id="82" name="Text Box 31"/>
            <p:cNvSpPr txBox="1">
              <a:spLocks noChangeArrowheads="1"/>
            </p:cNvSpPr>
            <p:nvPr/>
          </p:nvSpPr>
          <p:spPr bwMode="auto">
            <a:xfrm>
              <a:off x="1290663" y="5278739"/>
              <a:ext cx="1234463" cy="325437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12700">
              <a:solidFill>
                <a:srgbClr val="9BBB59">
                  <a:lumMod val="50000"/>
                </a:srgbClr>
              </a:solidFill>
              <a:miter lim="800000"/>
              <a:headEnd type="none" w="sm" len="sm"/>
              <a:tailEnd type="none" w="med" len="lg"/>
            </a:ln>
          </p:spPr>
          <p:txBody>
            <a:bodyPr tIns="18288" bIns="18288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+mn-cs"/>
                </a:rPr>
                <a:t>5</a:t>
              </a:r>
              <a:endPara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endParaRPr>
            </a:p>
          </p:txBody>
        </p:sp>
      </p:grpSp>
      <p:sp>
        <p:nvSpPr>
          <p:cNvPr id="83" name="Text Box 31"/>
          <p:cNvSpPr txBox="1">
            <a:spLocks noChangeArrowheads="1"/>
          </p:cNvSpPr>
          <p:nvPr/>
        </p:nvSpPr>
        <p:spPr bwMode="auto">
          <a:xfrm>
            <a:off x="1512810" y="4912727"/>
            <a:ext cx="1234463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1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84" name="Text Box 35"/>
          <p:cNvSpPr txBox="1">
            <a:spLocks noChangeArrowheads="1"/>
          </p:cNvSpPr>
          <p:nvPr/>
        </p:nvSpPr>
        <p:spPr bwMode="auto">
          <a:xfrm>
            <a:off x="2747273" y="4912727"/>
            <a:ext cx="379722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2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2192586" y="2419472"/>
            <a:ext cx="466794" cy="400110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878580" y="3190412"/>
            <a:ext cx="466794" cy="400110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8400136" y="2425953"/>
            <a:ext cx="543299" cy="463871"/>
            <a:chOff x="5676529" y="2125986"/>
            <a:chExt cx="543299" cy="463871"/>
          </a:xfrm>
        </p:grpSpPr>
        <p:sp>
          <p:nvSpPr>
            <p:cNvPr id="88" name="Rectangle 87"/>
            <p:cNvSpPr/>
            <p:nvPr/>
          </p:nvSpPr>
          <p:spPr>
            <a:xfrm>
              <a:off x="5676529" y="2220525"/>
              <a:ext cx="437940" cy="369332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</a:rPr>
                <a:t>r1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cxnSp>
          <p:nvCxnSpPr>
            <p:cNvPr id="89" name="Straight Arrow Connector 88"/>
            <p:cNvCxnSpPr/>
            <p:nvPr/>
          </p:nvCxnSpPr>
          <p:spPr>
            <a:xfrm>
              <a:off x="5972350" y="2125986"/>
              <a:ext cx="247478" cy="439967"/>
            </a:xfrm>
            <a:prstGeom prst="straightConnector1">
              <a:avLst/>
            </a:prstGeom>
            <a:noFill/>
            <a:ln w="12700" cap="flat" cmpd="sng" algn="ctr">
              <a:solidFill>
                <a:srgbClr val="CC0000"/>
              </a:solidFill>
              <a:prstDash val="solid"/>
              <a:tailEnd type="triangle"/>
            </a:ln>
            <a:effectLst/>
          </p:spPr>
        </p:cxnSp>
      </p:grpSp>
      <p:sp>
        <p:nvSpPr>
          <p:cNvPr id="90" name="Arc 89"/>
          <p:cNvSpPr/>
          <p:nvPr/>
        </p:nvSpPr>
        <p:spPr>
          <a:xfrm rot="17919816">
            <a:off x="7996800" y="2566711"/>
            <a:ext cx="589986" cy="191540"/>
          </a:xfrm>
          <a:prstGeom prst="arc">
            <a:avLst>
              <a:gd name="adj1" fmla="val 11376253"/>
              <a:gd name="adj2" fmla="val 0"/>
            </a:avLst>
          </a:prstGeom>
          <a:noFill/>
          <a:ln w="57150" cap="flat" cmpd="sng" algn="ctr">
            <a:solidFill>
              <a:srgbClr val="C0504D"/>
            </a:solidFill>
            <a:prstDash val="solid"/>
            <a:headEnd type="non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692202" y="4144142"/>
            <a:ext cx="3155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False Dependencies: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752962" y="4680995"/>
            <a:ext cx="3880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  <a:cs typeface="+mn-cs"/>
              </a:rPr>
              <a:t>Write-After-Write: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  <a:cs typeface="+mn-cs"/>
              </a:rPr>
              <a:t> → 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</a:t>
            </a:r>
            <a:endParaRPr lang="ru-RU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76497" y="5120934"/>
            <a:ext cx="3880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  <a:cs typeface="+mn-cs"/>
              </a:rPr>
              <a:t>Write-After-Read: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  <a:cs typeface="+mn-cs"/>
              </a:rPr>
              <a:t> → 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</a:t>
            </a:r>
            <a:endParaRPr lang="ru-RU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4" name="Rounded Rectangular Callout 93"/>
          <p:cNvSpPr/>
          <p:nvPr/>
        </p:nvSpPr>
        <p:spPr>
          <a:xfrm>
            <a:off x="5128906" y="5778065"/>
            <a:ext cx="3262898" cy="811642"/>
          </a:xfrm>
          <a:prstGeom prst="wedgeRoundRectCallout">
            <a:avLst>
              <a:gd name="adj1" fmla="val -48473"/>
              <a:gd name="adj2" fmla="val -89576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C0504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Significantly decrease performance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96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0.13255 -0.0011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28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build="p"/>
      <p:bldP spid="53" grpId="0"/>
      <p:bldP spid="54" grpId="0"/>
      <p:bldP spid="78" grpId="0" animBg="1"/>
      <p:bldP spid="83" grpId="0" animBg="1"/>
      <p:bldP spid="84" grpId="0" animBg="1"/>
      <p:bldP spid="85" grpId="0" animBg="1"/>
      <p:bldP spid="86" grpId="0" animBg="1"/>
      <p:bldP spid="90" grpId="0" animBg="1"/>
      <p:bldP spid="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Register name is similar to variable name in a program</a:t>
            </a:r>
          </a:p>
          <a:p>
            <a:pPr lvl="1">
              <a:spcBef>
                <a:spcPts val="600"/>
              </a:spcBef>
            </a:pPr>
            <a:r>
              <a:rPr lang="en-US" sz="2200" dirty="0">
                <a:solidFill>
                  <a:sysClr val="windowText" lastClr="000000"/>
                </a:solidFill>
              </a:rPr>
              <a:t>It is just a label to identify dependency among operations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Difference: number of register names is limited by ISA</a:t>
            </a:r>
          </a:p>
          <a:p>
            <a:pPr lvl="1">
              <a:spcBef>
                <a:spcPts val="600"/>
              </a:spcBef>
            </a:pPr>
            <a:r>
              <a:rPr lang="en-US" sz="2200" dirty="0">
                <a:solidFill>
                  <a:sysClr val="windowText" lastClr="000000"/>
                </a:solidFill>
              </a:rPr>
              <a:t>It is one of the main reason of false dependencies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HW can contain more registers in the speculative state (i.e. more names) than ISA and perform dynamic </a:t>
            </a:r>
            <a:r>
              <a:rPr lang="en-US" sz="2400" b="1" dirty="0"/>
              <a:t>register renaming</a:t>
            </a:r>
          </a:p>
          <a:p>
            <a:pPr lvl="1">
              <a:spcBef>
                <a:spcPts val="600"/>
              </a:spcBef>
            </a:pPr>
            <a:r>
              <a:rPr lang="en-US" sz="2200" dirty="0">
                <a:solidFill>
                  <a:sysClr val="windowText" lastClr="000000"/>
                </a:solidFill>
              </a:rPr>
              <a:t>Number of registers in arch state is not changed (= ISA)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Eliminating False Dependencies</a:t>
            </a:r>
            <a:endParaRPr lang="ru-RU" dirty="0"/>
          </a:p>
        </p:txBody>
      </p:sp>
      <p:sp>
        <p:nvSpPr>
          <p:cNvPr id="89" name="Content Placeholder 2"/>
          <p:cNvSpPr txBox="1">
            <a:spLocks/>
          </p:cNvSpPr>
          <p:nvPr/>
        </p:nvSpPr>
        <p:spPr bwMode="auto">
          <a:xfrm>
            <a:off x="899999" y="4366260"/>
            <a:ext cx="6392341" cy="199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kern="0" dirty="0"/>
              <a:t>Requirements</a:t>
            </a:r>
          </a:p>
          <a:p>
            <a:pPr lvl="1">
              <a:spcBef>
                <a:spcPts val="600"/>
              </a:spcBef>
              <a:buClr>
                <a:schemeClr val="tx1"/>
              </a:buClr>
            </a:pPr>
            <a:r>
              <a:rPr lang="en-US" sz="2200" dirty="0"/>
              <a:t>Producer and all its consumers are renamed to the same speculative register</a:t>
            </a:r>
          </a:p>
          <a:p>
            <a:pPr lvl="1">
              <a:spcBef>
                <a:spcPts val="600"/>
              </a:spcBef>
              <a:buClr>
                <a:schemeClr val="tx1"/>
              </a:buClr>
            </a:pPr>
            <a:r>
              <a:rPr lang="en-US" sz="2200" dirty="0"/>
              <a:t>Producer writes to the original arch register at retirement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8879100" y="4248381"/>
            <a:ext cx="2392008" cy="1519479"/>
            <a:chOff x="5770140" y="4701916"/>
            <a:chExt cx="2392008" cy="1519479"/>
          </a:xfrm>
        </p:grpSpPr>
        <p:sp>
          <p:nvSpPr>
            <p:cNvPr id="91" name="Rectangle 90"/>
            <p:cNvSpPr/>
            <p:nvPr/>
          </p:nvSpPr>
          <p:spPr>
            <a:xfrm>
              <a:off x="5770140" y="5090066"/>
              <a:ext cx="23839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kern="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(2)  …</a:t>
              </a:r>
              <a:r>
                <a:rPr lang="en-US" kern="0" dirty="0" smtClean="0">
                  <a:solidFill>
                    <a:srgbClr val="4BACC6">
                      <a:lumMod val="75000"/>
                    </a:srgb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n-US" sz="1600" kern="0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 </a:t>
              </a:r>
              <a:r>
                <a:rPr lang="en-US" sz="1600" kern="0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a</a:t>
              </a:r>
              <a:r>
                <a:rPr lang="en-US" kern="0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r3</a:t>
              </a:r>
              <a:r>
                <a:rPr lang="en-US" kern="0" dirty="0" smtClean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+ </a:t>
              </a:r>
              <a:r>
                <a:rPr lang="en-US" kern="0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en-US" kern="0" dirty="0">
                <a:solidFill>
                  <a:srgbClr val="8064A2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770140" y="4701916"/>
              <a:ext cx="17652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kern="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(1)  </a:t>
              </a:r>
              <a:r>
                <a:rPr lang="en-US" kern="0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ar3</a:t>
              </a:r>
              <a:r>
                <a:rPr lang="en-US" kern="0" dirty="0" smtClean="0">
                  <a:solidFill>
                    <a:srgbClr val="4BACC6">
                      <a:lumMod val="75000"/>
                    </a:srgb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n-US" sz="1600" kern="0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 </a:t>
              </a:r>
              <a:r>
                <a:rPr lang="en-US" kern="0" dirty="0" smtClean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en-US" kern="0" dirty="0">
                <a:solidFill>
                  <a:srgbClr val="8064A2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778162" y="5852063"/>
              <a:ext cx="23839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kern="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(4)  …</a:t>
              </a:r>
              <a:r>
                <a:rPr lang="en-US" kern="0" dirty="0" smtClean="0">
                  <a:solidFill>
                    <a:srgbClr val="4BACC6">
                      <a:lumMod val="75000"/>
                    </a:srgb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n-US" sz="1600" kern="0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 </a:t>
              </a:r>
              <a:r>
                <a:rPr lang="en-US" sz="1600" kern="0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a</a:t>
              </a:r>
              <a:r>
                <a:rPr lang="en-US" kern="0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r3</a:t>
              </a:r>
              <a:r>
                <a:rPr lang="en-US" kern="0" dirty="0" smtClean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+ </a:t>
              </a:r>
              <a:r>
                <a:rPr lang="en-US" kern="0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en-US" kern="0" dirty="0">
                <a:solidFill>
                  <a:srgbClr val="8064A2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778162" y="5463913"/>
              <a:ext cx="17652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kern="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(3)  </a:t>
              </a:r>
              <a:r>
                <a:rPr lang="en-US" kern="0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ar3</a:t>
              </a:r>
              <a:r>
                <a:rPr lang="en-US" kern="0" dirty="0" smtClean="0">
                  <a:solidFill>
                    <a:srgbClr val="4BACC6">
                      <a:lumMod val="75000"/>
                    </a:srgb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n-US" sz="1600" kern="0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 </a:t>
              </a:r>
              <a:r>
                <a:rPr lang="en-US" kern="0" dirty="0" smtClean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en-US" kern="0" dirty="0">
                <a:solidFill>
                  <a:srgbClr val="8064A2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95" name="Rectangle 94"/>
          <p:cNvSpPr/>
          <p:nvPr/>
        </p:nvSpPr>
        <p:spPr>
          <a:xfrm>
            <a:off x="10071093" y="4661699"/>
            <a:ext cx="691215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kern="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sr10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9373129" y="4273781"/>
            <a:ext cx="691215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kern="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sr10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10080386" y="5421152"/>
            <a:ext cx="69121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kern="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sr11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9382422" y="5033234"/>
            <a:ext cx="69121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kern="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sr11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67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9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Redo register allocation that was done by compiler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Eliminate all false dependencies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Register Renaming Algorithm</a:t>
            </a:r>
            <a:endParaRPr lang="ru-RU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2805857" y="2735978"/>
            <a:ext cx="4127768" cy="227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(1)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r4 / r7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(2)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r8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+ r2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(3)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r5 + 1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(4)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r6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r6 – r3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(5)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r4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 load [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+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r6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(6)   r7 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r8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  *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r4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  <a:sym typeface="Symbol" pitchFamily="18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34039" y="2212758"/>
            <a:ext cx="1511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Example: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34539" y="2212758"/>
            <a:ext cx="1638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Renaming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301657" y="2702223"/>
            <a:ext cx="152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pr10 ≡ </a:t>
            </a:r>
            <a:r>
              <a:rPr lang="en-US" sz="2000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pr11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≡ </a:t>
            </a:r>
            <a:r>
              <a:rPr lang="en-US" sz="2000" dirty="0" smtClean="0">
                <a:solidFill>
                  <a:srgbClr val="00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r8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pr12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≡ 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pr13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≡ </a:t>
            </a:r>
            <a:r>
              <a:rPr lang="en-US" sz="2000" dirty="0" smtClean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r6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pr14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≡ </a:t>
            </a:r>
            <a:r>
              <a:rPr lang="en-US" sz="2000" dirty="0" smtClean="0">
                <a:solidFill>
                  <a:srgbClr val="C46BE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r4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pr15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≡ 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r7  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585693"/>
              </p:ext>
            </p:extLst>
          </p:nvPr>
        </p:nvGraphicFramePr>
        <p:xfrm>
          <a:off x="2531537" y="5464910"/>
          <a:ext cx="6934200" cy="792480"/>
        </p:xfrm>
        <a:graphic>
          <a:graphicData uri="http://schemas.openxmlformats.org/drawingml/2006/table">
            <a:tbl>
              <a:tblPr firstRow="1" bandRow="1"/>
              <a:tblGrid>
                <a:gridCol w="693420"/>
                <a:gridCol w="693420"/>
                <a:gridCol w="693420"/>
                <a:gridCol w="693420"/>
                <a:gridCol w="693420"/>
                <a:gridCol w="693420"/>
                <a:gridCol w="693420"/>
                <a:gridCol w="693420"/>
                <a:gridCol w="693420"/>
                <a:gridCol w="693420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3925997" y="5857578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pr10</a:t>
            </a:r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47349" y="5857578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pr11</a:t>
            </a:r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056134" y="5854006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pr15</a:t>
            </a:r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013877" y="5854006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pr14</a:t>
            </a:r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25996" y="5854006"/>
            <a:ext cx="691215" cy="369332"/>
          </a:xfrm>
          <a:prstGeom prst="rect">
            <a:avLst/>
          </a:prstGeom>
          <a:solidFill>
            <a:srgbClr val="D0D8E8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pr12</a:t>
            </a:r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380613" y="5870789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pr13</a:t>
            </a:r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331637" y="2735978"/>
            <a:ext cx="748923" cy="400110"/>
          </a:xfrm>
          <a:prstGeom prst="rect">
            <a:avLst/>
          </a:prstGeom>
          <a:solidFill>
            <a:srgbClr val="CC00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pr10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448901" y="3086596"/>
            <a:ext cx="748923" cy="400110"/>
          </a:xfrm>
          <a:prstGeom prst="rect">
            <a:avLst/>
          </a:prstGeom>
          <a:solidFill>
            <a:srgbClr val="CC00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pr10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331637" y="3104308"/>
            <a:ext cx="748923" cy="400110"/>
          </a:xfrm>
          <a:prstGeom prst="rect">
            <a:avLst/>
          </a:prstGeom>
          <a:solidFill>
            <a:srgbClr val="00CC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pr11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417776" y="4528552"/>
            <a:ext cx="748923" cy="400110"/>
          </a:xfrm>
          <a:prstGeom prst="rect">
            <a:avLst/>
          </a:prstGeom>
          <a:solidFill>
            <a:srgbClr val="00CC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pr11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331637" y="3485447"/>
            <a:ext cx="748923" cy="400110"/>
          </a:xfrm>
          <a:prstGeom prst="rect">
            <a:avLst/>
          </a:prstGeom>
          <a:solidFill>
            <a:srgbClr val="CC00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pr12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82655" y="4176621"/>
            <a:ext cx="748923" cy="400110"/>
          </a:xfrm>
          <a:prstGeom prst="rect">
            <a:avLst/>
          </a:prstGeom>
          <a:solidFill>
            <a:srgbClr val="CC00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pr12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331637" y="3834806"/>
            <a:ext cx="748923" cy="400110"/>
          </a:xfrm>
          <a:prstGeom prst="rect">
            <a:avLst/>
          </a:prstGeom>
          <a:solidFill>
            <a:srgbClr val="FF99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pr13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88041" y="4176621"/>
            <a:ext cx="748923" cy="400110"/>
          </a:xfrm>
          <a:prstGeom prst="rect">
            <a:avLst/>
          </a:prstGeom>
          <a:solidFill>
            <a:srgbClr val="FF99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pr13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331637" y="4185637"/>
            <a:ext cx="748923" cy="400110"/>
          </a:xfrm>
          <a:prstGeom prst="rect">
            <a:avLst/>
          </a:prstGeom>
          <a:solidFill>
            <a:srgbClr val="C46BE1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pr14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449773" y="4544951"/>
            <a:ext cx="748923" cy="400110"/>
          </a:xfrm>
          <a:prstGeom prst="rect">
            <a:avLst/>
          </a:prstGeom>
          <a:solidFill>
            <a:srgbClr val="C46BE1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pr14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459397" y="5027859"/>
            <a:ext cx="3023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  <a:cs typeface="+mn-cs"/>
              </a:rPr>
              <a:t>Register Aliases Table (RAT)</a:t>
            </a: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331637" y="4550546"/>
            <a:ext cx="748923" cy="400110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pr15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97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  <p:bldP spid="24" grpId="0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Each ROB entry saves previous register alias (history)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On flush, ROB is restores history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RAT Restore</a:t>
            </a:r>
            <a:endParaRPr lang="ru-RU" dirty="0"/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2080260" y="2638187"/>
            <a:ext cx="4127768" cy="227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(1)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r4 / r7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(2)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r8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+ r2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arenBoth" startAt="3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r5 + 1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arenBoth" startAt="3"/>
              <a:tabLst/>
              <a:defRPr/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(5)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r6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r6 – r3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(6)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r4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 load [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+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r6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(7)   r7 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r8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  *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r4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  <a:sym typeface="Symbol" pitchFamily="18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08442" y="2114967"/>
            <a:ext cx="1511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Example: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08942" y="2114967"/>
            <a:ext cx="1638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Renaming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576060" y="2604432"/>
            <a:ext cx="152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pr10 ≡ </a:t>
            </a:r>
            <a:r>
              <a:rPr lang="en-US" sz="2000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pr11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≡ </a:t>
            </a:r>
            <a:r>
              <a:rPr lang="en-US" sz="2000" dirty="0" smtClean="0">
                <a:solidFill>
                  <a:srgbClr val="00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r8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pr12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≡ 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pr13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≡ </a:t>
            </a:r>
            <a:r>
              <a:rPr lang="en-US" sz="2000" dirty="0" smtClean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r6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pr14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≡ </a:t>
            </a:r>
            <a:r>
              <a:rPr lang="en-US" sz="2000" dirty="0" smtClean="0">
                <a:solidFill>
                  <a:srgbClr val="C46BE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r4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pr15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≡ 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r7  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975093"/>
              </p:ext>
            </p:extLst>
          </p:nvPr>
        </p:nvGraphicFramePr>
        <p:xfrm>
          <a:off x="2590800" y="5563869"/>
          <a:ext cx="7234596" cy="792480"/>
        </p:xfrm>
        <a:graphic>
          <a:graphicData uri="http://schemas.openxmlformats.org/drawingml/2006/table">
            <a:tbl>
              <a:tblPr firstRow="1" bandRow="1"/>
              <a:tblGrid>
                <a:gridCol w="693420"/>
                <a:gridCol w="693420"/>
                <a:gridCol w="693420"/>
                <a:gridCol w="693420"/>
                <a:gridCol w="693420"/>
                <a:gridCol w="747459"/>
                <a:gridCol w="639381"/>
                <a:gridCol w="786748"/>
                <a:gridCol w="805343"/>
                <a:gridCol w="788565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r0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r1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r2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r3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r4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r5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r6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r7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r8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pr7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pr</a:t>
                      </a:r>
                      <a:r>
                        <a:rPr lang="ru-RU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pr20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pr3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pr8</a:t>
                      </a:r>
                      <a:endParaRPr lang="ru-RU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" name="Rectangle 44"/>
          <p:cNvSpPr/>
          <p:nvPr/>
        </p:nvSpPr>
        <p:spPr>
          <a:xfrm>
            <a:off x="3985260" y="5956537"/>
            <a:ext cx="691215" cy="369332"/>
          </a:xfrm>
          <a:prstGeom prst="rect">
            <a:avLst/>
          </a:prstGeom>
          <a:solidFill>
            <a:srgbClr val="D0D8E8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pr10</a:t>
            </a:r>
            <a:endParaRPr lang="ru-RU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091838" y="5969748"/>
            <a:ext cx="691215" cy="369332"/>
          </a:xfrm>
          <a:prstGeom prst="rect">
            <a:avLst/>
          </a:prstGeom>
          <a:solidFill>
            <a:srgbClr val="D0D8E8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pr11</a:t>
            </a:r>
            <a:endParaRPr lang="ru-RU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47018" y="5951553"/>
            <a:ext cx="694931" cy="369332"/>
          </a:xfrm>
          <a:prstGeom prst="rect">
            <a:avLst/>
          </a:prstGeom>
          <a:solidFill>
            <a:srgbClr val="D0D8E8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pr15</a:t>
            </a:r>
            <a:endParaRPr lang="ru-RU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073140" y="5952965"/>
            <a:ext cx="691215" cy="369332"/>
          </a:xfrm>
          <a:prstGeom prst="rect">
            <a:avLst/>
          </a:prstGeom>
          <a:solidFill>
            <a:srgbClr val="D0D8E8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pr14</a:t>
            </a:r>
            <a:endParaRPr lang="ru-RU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985259" y="5969748"/>
            <a:ext cx="691215" cy="369332"/>
          </a:xfrm>
          <a:prstGeom prst="rect">
            <a:avLst/>
          </a:prstGeom>
          <a:solidFill>
            <a:srgbClr val="D0D8E8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pr12</a:t>
            </a:r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439876" y="5969748"/>
            <a:ext cx="691215" cy="369332"/>
          </a:xfrm>
          <a:prstGeom prst="rect">
            <a:avLst/>
          </a:prstGeom>
          <a:solidFill>
            <a:srgbClr val="D0D8E8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pr13</a:t>
            </a:r>
            <a:endParaRPr lang="ru-RU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606040" y="2638187"/>
            <a:ext cx="748923" cy="400110"/>
          </a:xfrm>
          <a:prstGeom prst="rect">
            <a:avLst/>
          </a:prstGeom>
          <a:solidFill>
            <a:srgbClr val="CC00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pr10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723304" y="2988805"/>
            <a:ext cx="748923" cy="400110"/>
          </a:xfrm>
          <a:prstGeom prst="rect">
            <a:avLst/>
          </a:prstGeom>
          <a:solidFill>
            <a:srgbClr val="CC00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pr10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606040" y="3006517"/>
            <a:ext cx="748923" cy="400110"/>
          </a:xfrm>
          <a:prstGeom prst="rect">
            <a:avLst/>
          </a:prstGeom>
          <a:solidFill>
            <a:srgbClr val="00CC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pr11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692179" y="4860370"/>
            <a:ext cx="748923" cy="400110"/>
          </a:xfrm>
          <a:prstGeom prst="rect">
            <a:avLst/>
          </a:prstGeom>
          <a:solidFill>
            <a:srgbClr val="00CC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pr11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606040" y="3387656"/>
            <a:ext cx="748923" cy="400110"/>
          </a:xfrm>
          <a:prstGeom prst="rect">
            <a:avLst/>
          </a:prstGeom>
          <a:solidFill>
            <a:srgbClr val="CC00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pr12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457058" y="4508439"/>
            <a:ext cx="748923" cy="400110"/>
          </a:xfrm>
          <a:prstGeom prst="rect">
            <a:avLst/>
          </a:prstGeom>
          <a:solidFill>
            <a:srgbClr val="CC00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pr12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606040" y="4166624"/>
            <a:ext cx="748923" cy="400110"/>
          </a:xfrm>
          <a:prstGeom prst="rect">
            <a:avLst/>
          </a:prstGeom>
          <a:solidFill>
            <a:srgbClr val="FF99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pr13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362444" y="4508439"/>
            <a:ext cx="748923" cy="400110"/>
          </a:xfrm>
          <a:prstGeom prst="rect">
            <a:avLst/>
          </a:prstGeom>
          <a:solidFill>
            <a:srgbClr val="FF990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pr13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606040" y="4517455"/>
            <a:ext cx="748923" cy="400110"/>
          </a:xfrm>
          <a:prstGeom prst="rect">
            <a:avLst/>
          </a:prstGeom>
          <a:solidFill>
            <a:srgbClr val="C46BE1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pr14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724176" y="4876769"/>
            <a:ext cx="748923" cy="400110"/>
          </a:xfrm>
          <a:prstGeom prst="rect">
            <a:avLst/>
          </a:prstGeom>
          <a:solidFill>
            <a:srgbClr val="C46BE1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pr14</a:t>
            </a:r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18660" y="5126818"/>
            <a:ext cx="3023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  <a:cs typeface="+mn-cs"/>
              </a:rPr>
              <a:t>Register Aliases Table (RAT)</a:t>
            </a: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606040" y="4882364"/>
            <a:ext cx="748923" cy="400110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pr15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63" name="Rectangle 6"/>
          <p:cNvSpPr/>
          <p:nvPr/>
        </p:nvSpPr>
        <p:spPr>
          <a:xfrm>
            <a:off x="8330756" y="2604432"/>
            <a:ext cx="19392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000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was pr7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00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r8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was pr8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was pr10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r6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was pr20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C46BE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r4 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was pr21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r7 was pr3</a:t>
            </a:r>
            <a:endParaRPr lang="en-US" sz="2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330756" y="2144280"/>
            <a:ext cx="1222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History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58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5" grpId="0" animBg="1"/>
      <p:bldP spid="46" grpId="0" animBg="1"/>
      <p:bldP spid="47" grpId="0" animBg="1"/>
      <p:bldP spid="47" grpId="1" animBg="1"/>
      <p:bldP spid="48" grpId="0" animBg="1"/>
      <p:bldP spid="48" grpId="1" animBg="1"/>
      <p:bldP spid="49" grpId="0" animBg="1"/>
      <p:bldP spid="50" grpId="0" animBg="1"/>
      <p:bldP spid="50" grpId="1" animBg="1"/>
      <p:bldP spid="51" grpId="0" animBg="1"/>
      <p:bldP spid="52" grpId="0" animBg="1"/>
      <p:bldP spid="53" grpId="0" animBg="1"/>
      <p:bldP spid="54" grpId="0" animBg="1"/>
      <p:bldP spid="54" grpId="1" animBg="1"/>
      <p:bldP spid="55" grpId="0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/>
      <p:bldP spid="62" grpId="0" animBg="1"/>
      <p:bldP spid="62" grpId="1" animBg="1"/>
      <p:bldP spid="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In pipelined machine exceptions handling is complicated:</a:t>
            </a:r>
          </a:p>
          <a:p>
            <a:pPr lvl="1">
              <a:spcBef>
                <a:spcPts val="600"/>
              </a:spcBef>
            </a:pPr>
            <a:r>
              <a:rPr lang="en-US" sz="2200" dirty="0">
                <a:solidFill>
                  <a:sysClr val="windowText" lastClr="000000"/>
                </a:solidFill>
              </a:rPr>
              <a:t>Speculative code</a:t>
            </a:r>
          </a:p>
          <a:p>
            <a:pPr lvl="1">
              <a:spcBef>
                <a:spcPts val="600"/>
              </a:spcBef>
            </a:pPr>
            <a:r>
              <a:rPr lang="en-US" sz="2200" dirty="0">
                <a:solidFill>
                  <a:sysClr val="windowText" lastClr="000000"/>
                </a:solidFill>
              </a:rPr>
              <a:t>Simultaneous exceptions on different pipe stages</a:t>
            </a:r>
          </a:p>
          <a:p>
            <a:pPr lvl="1">
              <a:spcBef>
                <a:spcPts val="600"/>
              </a:spcBef>
            </a:pPr>
            <a:r>
              <a:rPr lang="en-US" sz="2200" dirty="0">
                <a:solidFill>
                  <a:sysClr val="windowText" lastClr="000000"/>
                </a:solidFill>
              </a:rPr>
              <a:t>Cancellation of consequent code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solution was to postpone handling until </a:t>
            </a:r>
            <a:r>
              <a:rPr lang="en-US" sz="2400" dirty="0" err="1"/>
              <a:t>writeback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200" dirty="0">
                <a:solidFill>
                  <a:sysClr val="windowText" lastClr="000000"/>
                </a:solidFill>
              </a:rPr>
              <a:t>In OOO, we have </a:t>
            </a:r>
            <a:r>
              <a:rPr lang="en-US" sz="2200" b="1" dirty="0">
                <a:solidFill>
                  <a:sysClr val="windowText" lastClr="000000"/>
                </a:solidFill>
              </a:rPr>
              <a:t>retirement </a:t>
            </a:r>
            <a:r>
              <a:rPr lang="en-US" sz="2200" dirty="0">
                <a:solidFill>
                  <a:sysClr val="windowText" lastClr="000000"/>
                </a:solidFill>
              </a:rPr>
              <a:t>instead of </a:t>
            </a:r>
            <a:r>
              <a:rPr lang="en-US" sz="2200" dirty="0" err="1">
                <a:solidFill>
                  <a:sysClr val="windowText" lastClr="000000"/>
                </a:solidFill>
              </a:rPr>
              <a:t>writeback</a:t>
            </a:r>
            <a:endParaRPr lang="en-US" sz="2200" dirty="0">
              <a:solidFill>
                <a:sysClr val="windowText" lastClr="00000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Exception Handling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290" y="4070269"/>
            <a:ext cx="7163421" cy="18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9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At execution instruction that takes a fault/exception is </a:t>
            </a:r>
            <a:r>
              <a:rPr lang="en-US" sz="2400" dirty="0" smtClean="0"/>
              <a:t>marked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Instructions older than the marked instruction are retired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When the marked instruction retires – handle the </a:t>
            </a:r>
            <a:r>
              <a:rPr lang="en-US" sz="2400" dirty="0" smtClean="0"/>
              <a:t>fault</a:t>
            </a:r>
            <a:endParaRPr lang="en-US" sz="2400" dirty="0"/>
          </a:p>
          <a:p>
            <a:pPr lvl="1">
              <a:spcBef>
                <a:spcPts val="600"/>
              </a:spcBef>
            </a:pPr>
            <a:r>
              <a:rPr lang="en-US" sz="2200" dirty="0">
                <a:solidFill>
                  <a:sysClr val="windowText" lastClr="000000"/>
                </a:solidFill>
              </a:rPr>
              <a:t>Flush the ROB</a:t>
            </a:r>
          </a:p>
          <a:p>
            <a:pPr lvl="1">
              <a:spcBef>
                <a:spcPts val="600"/>
              </a:spcBef>
            </a:pPr>
            <a:r>
              <a:rPr lang="en-US" sz="2200" dirty="0">
                <a:solidFill>
                  <a:sysClr val="windowText" lastClr="000000"/>
                </a:solidFill>
              </a:rPr>
              <a:t>Initiate the handling code according to the type</a:t>
            </a:r>
          </a:p>
          <a:p>
            <a:pPr lvl="1">
              <a:spcBef>
                <a:spcPts val="600"/>
              </a:spcBef>
            </a:pPr>
            <a:r>
              <a:rPr lang="en-US" sz="2200" dirty="0">
                <a:solidFill>
                  <a:sysClr val="windowText" lastClr="000000"/>
                </a:solidFill>
              </a:rPr>
              <a:t>Re-fetch the faulting instruction and the subsequent </a:t>
            </a:r>
            <a:r>
              <a:rPr lang="en-US" sz="2200" dirty="0" smtClean="0">
                <a:solidFill>
                  <a:sysClr val="windowText" lastClr="000000"/>
                </a:solidFill>
              </a:rPr>
              <a:t>instructions</a:t>
            </a:r>
            <a:endParaRPr lang="en-US" sz="2200" dirty="0">
              <a:solidFill>
                <a:sysClr val="windowText" lastClr="00000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Exceptions</a:t>
            </a:r>
            <a:endParaRPr lang="ru-RU" dirty="0"/>
          </a:p>
        </p:txBody>
      </p:sp>
      <p:sp>
        <p:nvSpPr>
          <p:cNvPr id="10" name="Rounded Rectangle 3"/>
          <p:cNvSpPr/>
          <p:nvPr/>
        </p:nvSpPr>
        <p:spPr>
          <a:xfrm>
            <a:off x="2429931" y="1931661"/>
            <a:ext cx="7406640" cy="768096"/>
          </a:xfrm>
          <a:prstGeom prst="roundRect">
            <a:avLst>
              <a:gd name="adj" fmla="val 9409"/>
            </a:avLst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9455291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ight Arrow 5"/>
          <p:cNvSpPr/>
          <p:nvPr/>
        </p:nvSpPr>
        <p:spPr>
          <a:xfrm>
            <a:off x="1878998" y="2200901"/>
            <a:ext cx="413738" cy="236411"/>
          </a:xfrm>
          <a:prstGeom prst="rightArrow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ight Arrow 6"/>
          <p:cNvSpPr/>
          <p:nvPr/>
        </p:nvSpPr>
        <p:spPr>
          <a:xfrm>
            <a:off x="9923405" y="2204615"/>
            <a:ext cx="413738" cy="236411"/>
          </a:xfrm>
          <a:prstGeom prst="rightArrow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98582" y="1889235"/>
            <a:ext cx="694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Fetch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30256" y="1855183"/>
            <a:ext cx="74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Retire</a:t>
            </a:r>
          </a:p>
        </p:txBody>
      </p:sp>
      <p:sp>
        <p:nvSpPr>
          <p:cNvPr id="18" name="Rectangle 9"/>
          <p:cNvSpPr/>
          <p:nvPr/>
        </p:nvSpPr>
        <p:spPr>
          <a:xfrm>
            <a:off x="9061591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0"/>
          <p:cNvSpPr/>
          <p:nvPr/>
        </p:nvSpPr>
        <p:spPr>
          <a:xfrm>
            <a:off x="8667891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1"/>
          <p:cNvSpPr/>
          <p:nvPr/>
        </p:nvSpPr>
        <p:spPr>
          <a:xfrm>
            <a:off x="7885571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12"/>
          <p:cNvSpPr/>
          <p:nvPr/>
        </p:nvSpPr>
        <p:spPr>
          <a:xfrm>
            <a:off x="7491871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13"/>
          <p:cNvSpPr/>
          <p:nvPr/>
        </p:nvSpPr>
        <p:spPr>
          <a:xfrm>
            <a:off x="7098171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14"/>
          <p:cNvSpPr/>
          <p:nvPr/>
        </p:nvSpPr>
        <p:spPr>
          <a:xfrm>
            <a:off x="6704471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15"/>
          <p:cNvSpPr/>
          <p:nvPr/>
        </p:nvSpPr>
        <p:spPr>
          <a:xfrm>
            <a:off x="8278064" y="1977380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16"/>
          <p:cNvSpPr/>
          <p:nvPr/>
        </p:nvSpPr>
        <p:spPr>
          <a:xfrm>
            <a:off x="8278001" y="1978397"/>
            <a:ext cx="314960" cy="660400"/>
          </a:xfrm>
          <a:prstGeom prst="rect">
            <a:avLst/>
          </a:prstGeom>
          <a:pattFill prst="wdUpDiag">
            <a:fgClr>
              <a:srgbClr val="C0504D"/>
            </a:fgClr>
            <a:bgClr>
              <a:srgbClr val="C0504D">
                <a:lumMod val="20000"/>
                <a:lumOff val="80000"/>
              </a:srgbClr>
            </a:bgClr>
          </a:pattFill>
          <a:ln w="3175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17"/>
          <p:cNvSpPr/>
          <p:nvPr/>
        </p:nvSpPr>
        <p:spPr>
          <a:xfrm>
            <a:off x="9456362" y="1978493"/>
            <a:ext cx="314960" cy="660400"/>
          </a:xfrm>
          <a:prstGeom prst="rect">
            <a:avLst/>
          </a:prstGeom>
          <a:solidFill>
            <a:srgbClr val="4F81BD"/>
          </a:solid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8"/>
          <p:cNvSpPr/>
          <p:nvPr/>
        </p:nvSpPr>
        <p:spPr>
          <a:xfrm>
            <a:off x="8667891" y="1977476"/>
            <a:ext cx="314960" cy="660400"/>
          </a:xfrm>
          <a:prstGeom prst="rect">
            <a:avLst/>
          </a:prstGeom>
          <a:solidFill>
            <a:srgbClr val="4F81BD"/>
          </a:solid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19"/>
          <p:cNvSpPr/>
          <p:nvPr/>
        </p:nvSpPr>
        <p:spPr>
          <a:xfrm>
            <a:off x="9061591" y="1977380"/>
            <a:ext cx="314960" cy="660400"/>
          </a:xfrm>
          <a:prstGeom prst="rect">
            <a:avLst/>
          </a:prstGeom>
          <a:solidFill>
            <a:srgbClr val="4F81BD"/>
          </a:solid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Line Callout 2 (No Border) 20"/>
          <p:cNvSpPr/>
          <p:nvPr/>
        </p:nvSpPr>
        <p:spPr>
          <a:xfrm>
            <a:off x="6704471" y="1088350"/>
            <a:ext cx="1666994" cy="612648"/>
          </a:xfrm>
          <a:prstGeom prst="callout2">
            <a:avLst>
              <a:gd name="adj1" fmla="val 91554"/>
              <a:gd name="adj2" fmla="val 96171"/>
              <a:gd name="adj3" fmla="val 101836"/>
              <a:gd name="adj4" fmla="val 100380"/>
              <a:gd name="adj5" fmla="val 133975"/>
              <a:gd name="adj6" fmla="val 102167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cs typeface="+mn-cs"/>
              </a:rPr>
              <a:t>Instruction that caused exception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4"/>
          <p:cNvSpPr/>
          <p:nvPr/>
        </p:nvSpPr>
        <p:spPr>
          <a:xfrm>
            <a:off x="6312453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25"/>
          <p:cNvSpPr/>
          <p:nvPr/>
        </p:nvSpPr>
        <p:spPr>
          <a:xfrm>
            <a:off x="5918753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26"/>
          <p:cNvSpPr/>
          <p:nvPr/>
        </p:nvSpPr>
        <p:spPr>
          <a:xfrm>
            <a:off x="5525053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27"/>
          <p:cNvSpPr/>
          <p:nvPr/>
        </p:nvSpPr>
        <p:spPr>
          <a:xfrm>
            <a:off x="5131353" y="1978397"/>
            <a:ext cx="314960" cy="660400"/>
          </a:xfrm>
          <a:prstGeom prst="rect">
            <a:avLst/>
          </a:prstGeom>
          <a:pattFill prst="wdUpDiag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3175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15885" y="1737896"/>
            <a:ext cx="609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cs typeface="+mn-cs"/>
              </a:rPr>
              <a:t>…</a:t>
            </a:r>
          </a:p>
        </p:txBody>
      </p:sp>
      <p:grpSp>
        <p:nvGrpSpPr>
          <p:cNvPr id="35" name="Group 29"/>
          <p:cNvGrpSpPr/>
          <p:nvPr/>
        </p:nvGrpSpPr>
        <p:grpSpPr>
          <a:xfrm>
            <a:off x="5526294" y="1977476"/>
            <a:ext cx="2675478" cy="660400"/>
            <a:chOff x="3942969" y="5488902"/>
            <a:chExt cx="2675478" cy="660400"/>
          </a:xfrm>
        </p:grpSpPr>
        <p:sp>
          <p:nvSpPr>
            <p:cNvPr id="36" name="Rectangle 30"/>
            <p:cNvSpPr/>
            <p:nvPr/>
          </p:nvSpPr>
          <p:spPr>
            <a:xfrm>
              <a:off x="6303487" y="5488902"/>
              <a:ext cx="314960" cy="660400"/>
            </a:xfrm>
            <a:prstGeom prst="rect">
              <a:avLst/>
            </a:prstGeom>
            <a:solidFill>
              <a:srgbClr val="4F81BD"/>
            </a:solidFill>
            <a:ln w="3175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Rectangle 31"/>
            <p:cNvSpPr/>
            <p:nvPr/>
          </p:nvSpPr>
          <p:spPr>
            <a:xfrm>
              <a:off x="5516087" y="5488902"/>
              <a:ext cx="314960" cy="660400"/>
            </a:xfrm>
            <a:prstGeom prst="rect">
              <a:avLst/>
            </a:prstGeom>
            <a:solidFill>
              <a:srgbClr val="4F81BD"/>
            </a:solidFill>
            <a:ln w="3175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Rectangle 32"/>
            <p:cNvSpPr/>
            <p:nvPr/>
          </p:nvSpPr>
          <p:spPr>
            <a:xfrm>
              <a:off x="5122387" y="5488902"/>
              <a:ext cx="314960" cy="660400"/>
            </a:xfrm>
            <a:prstGeom prst="rect">
              <a:avLst/>
            </a:prstGeom>
            <a:solidFill>
              <a:srgbClr val="4F81BD"/>
            </a:solidFill>
            <a:ln w="3175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Rectangle 33"/>
            <p:cNvSpPr/>
            <p:nvPr/>
          </p:nvSpPr>
          <p:spPr>
            <a:xfrm>
              <a:off x="4336669" y="5488902"/>
              <a:ext cx="314960" cy="660400"/>
            </a:xfrm>
            <a:prstGeom prst="rect">
              <a:avLst/>
            </a:prstGeom>
            <a:solidFill>
              <a:srgbClr val="4F81BD"/>
            </a:solidFill>
            <a:ln w="3175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Rectangle 34"/>
            <p:cNvSpPr/>
            <p:nvPr/>
          </p:nvSpPr>
          <p:spPr>
            <a:xfrm>
              <a:off x="3942969" y="5488902"/>
              <a:ext cx="314960" cy="660400"/>
            </a:xfrm>
            <a:prstGeom prst="rect">
              <a:avLst/>
            </a:prstGeom>
            <a:solidFill>
              <a:srgbClr val="4F81BD"/>
            </a:solidFill>
            <a:ln w="3175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1" name="Rectangle 37"/>
          <p:cNvSpPr/>
          <p:nvPr/>
        </p:nvSpPr>
        <p:spPr>
          <a:xfrm>
            <a:off x="8278001" y="1979285"/>
            <a:ext cx="314960" cy="660400"/>
          </a:xfrm>
          <a:prstGeom prst="rect">
            <a:avLst/>
          </a:prstGeom>
          <a:solidFill>
            <a:srgbClr val="C0504D"/>
          </a:solidFill>
          <a:ln w="3175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ight Brace 40"/>
          <p:cNvSpPr/>
          <p:nvPr/>
        </p:nvSpPr>
        <p:spPr>
          <a:xfrm rot="5400000">
            <a:off x="5287753" y="130072"/>
            <a:ext cx="185043" cy="5640513"/>
          </a:xfrm>
          <a:prstGeom prst="rightBrace">
            <a:avLst>
              <a:gd name="adj1" fmla="val 35786"/>
              <a:gd name="adj2" fmla="val 50000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4526698" y="1952579"/>
            <a:ext cx="3749040" cy="709116"/>
            <a:chOff x="2987762" y="3146604"/>
            <a:chExt cx="3749040" cy="709116"/>
          </a:xfrm>
        </p:grpSpPr>
        <p:sp>
          <p:nvSpPr>
            <p:cNvPr id="44" name="Rectangle 43"/>
            <p:cNvSpPr/>
            <p:nvPr/>
          </p:nvSpPr>
          <p:spPr>
            <a:xfrm>
              <a:off x="3093672" y="3146604"/>
              <a:ext cx="3577113" cy="709116"/>
            </a:xfrm>
            <a:prstGeom prst="rect">
              <a:avLst/>
            </a:prstGeom>
            <a:solidFill>
              <a:srgbClr val="B9CDE5">
                <a:alpha val="74902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Right Arrow 44"/>
            <p:cNvSpPr/>
            <p:nvPr/>
          </p:nvSpPr>
          <p:spPr>
            <a:xfrm flipH="1">
              <a:off x="2987762" y="3278086"/>
              <a:ext cx="3749040" cy="492862"/>
            </a:xfrm>
            <a:prstGeom prst="rightArrow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deleted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204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6094 -0.00046 L -1.45833E-6 -4.07407E-6 " pathEditMode="relative" rAng="0" ptsTypes="AA">
                                      <p:cBhvr>
                                        <p:cTn id="9" dur="3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47" y="2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71927 -0.00046 L 2.08333E-7 -4.07407E-6 " pathEditMode="relative" rAng="0" ptsTypes="AA">
                                      <p:cBhvr>
                                        <p:cTn id="14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64" y="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67604 -0.00046 L 1.875E-6 -4.07407E-6 " pathEditMode="relative" rAng="0" ptsTypes="AA">
                                      <p:cBhvr>
                                        <p:cTn id="19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02" y="2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63946 -0.00046 L 2.91667E-6 -4.07407E-6 " pathEditMode="relative" rAng="0" ptsTypes="AA">
                                      <p:cBhvr>
                                        <p:cTn id="24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6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011 -0.00046 L 4.58333E-6 -4.07407E-6 " pathEditMode="relative" rAng="0" ptsTypes="AA">
                                      <p:cBhvr>
                                        <p:cTn id="47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5" y="2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55 -0.00046 L -3.75E-6 -4.07407E-6 " pathEditMode="relative" rAng="0" ptsTypes="AA">
                                      <p:cBhvr>
                                        <p:cTn id="52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00" y="2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5069 -0.00023 L -2.08333E-6 -4.07407E-6 " pathEditMode="relative" rAng="0" ptsTypes="AA">
                                      <p:cBhvr>
                                        <p:cTn id="57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39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46029 0.00116 L -4.16667E-7 -4.07407E-6 " pathEditMode="relative" rAng="0" ptsTypes="AA">
                                      <p:cBhvr>
                                        <p:cTn id="62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8" y="-6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0.4207 -0.00023 L 1.04167E-6 -4.07407E-6 " pathEditMode="relative" rAng="0" ptsTypes="AA">
                                      <p:cBhvr>
                                        <p:cTn id="6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29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-0.37774 -0.00023 L 2.70833E-6 -4.07407E-6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0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0.33529 -0.00023 L 4.375E-6 -4.07407E-6 " pathEditMode="relative" rAng="0" ptsTypes="AA">
                                      <p:cBhvr>
                                        <p:cTn id="77" dur="3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8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29205 0.0007 L -3.95833E-6 -4.07407E-6 " pathEditMode="relative" rAng="0" ptsTypes="AA">
                                      <p:cBhvr>
                                        <p:cTn id="8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9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2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9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08334 -4.07407E-6 " pathEditMode="relative" rAng="0" ptsTypes="AA">
                                      <p:cBhvr>
                                        <p:cTn id="12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4.07407E-6 L 0.12669 -4.07407E-6 " pathEditMode="relative" rAng="0" ptsTypes="AA">
                                      <p:cBhvr>
                                        <p:cTn id="134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8" y="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63" presetClass="path" presetSubtype="0" accel="5000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1.875E-6 -4.07407E-6 L 0.17083 -4.07407E-6 " pathEditMode="relative" rAng="0" ptsTypes="AA">
                                      <p:cBhvr>
                                        <p:cTn id="13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/>
      <p:bldP spid="41" grpId="0" animBg="1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If an interrupt occurs, let the oldest instruction retire, flush everything younger and proceed to handling</a:t>
            </a:r>
            <a:r>
              <a:rPr lang="en-US" sz="2400" dirty="0" smtClean="0"/>
              <a:t>: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Interrupts</a:t>
            </a:r>
            <a:endParaRPr lang="ru-RU" dirty="0"/>
          </a:p>
        </p:txBody>
      </p:sp>
      <p:grpSp>
        <p:nvGrpSpPr>
          <p:cNvPr id="80" name="Group 79"/>
          <p:cNvGrpSpPr/>
          <p:nvPr/>
        </p:nvGrpSpPr>
        <p:grpSpPr>
          <a:xfrm>
            <a:off x="2854722" y="3194809"/>
            <a:ext cx="4492900" cy="1407106"/>
            <a:chOff x="2058412" y="3216720"/>
            <a:chExt cx="4492900" cy="1604090"/>
          </a:xfrm>
        </p:grpSpPr>
        <p:sp>
          <p:nvSpPr>
            <p:cNvPr id="81" name="Rectangle 80"/>
            <p:cNvSpPr/>
            <p:nvPr/>
          </p:nvSpPr>
          <p:spPr bwMode="auto">
            <a:xfrm>
              <a:off x="2058412" y="3218675"/>
              <a:ext cx="602953" cy="534914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F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657741" y="3218675"/>
              <a:ext cx="606229" cy="534914"/>
            </a:xfrm>
            <a:prstGeom prst="rect">
              <a:avLst/>
            </a:prstGeom>
            <a:solidFill>
              <a:srgbClr val="00AEEF">
                <a:lumMod val="40000"/>
                <a:lumOff val="60000"/>
              </a:srgbClr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D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3264743" y="3218675"/>
              <a:ext cx="602953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A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4476630" y="3216720"/>
              <a:ext cx="886610" cy="534914"/>
            </a:xfrm>
            <a:prstGeom prst="rect">
              <a:avLst/>
            </a:prstGeom>
            <a:solidFill>
              <a:srgbClr val="FFDA0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E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664221" y="3753589"/>
              <a:ext cx="602953" cy="534914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F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3263550" y="3753589"/>
              <a:ext cx="606229" cy="534914"/>
            </a:xfrm>
            <a:prstGeom prst="rect">
              <a:avLst/>
            </a:prstGeom>
            <a:solidFill>
              <a:srgbClr val="00AEEF">
                <a:lumMod val="40000"/>
                <a:lumOff val="60000"/>
              </a:srgbClr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D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3870552" y="3753589"/>
              <a:ext cx="602953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A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3271072" y="4285896"/>
              <a:ext cx="602953" cy="534914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F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3870401" y="4285896"/>
              <a:ext cx="606229" cy="534914"/>
            </a:xfrm>
            <a:prstGeom prst="rect">
              <a:avLst/>
            </a:prstGeom>
            <a:solidFill>
              <a:srgbClr val="00AEEF">
                <a:lumMod val="40000"/>
                <a:lumOff val="60000"/>
              </a:srgbClr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D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4477403" y="4285896"/>
              <a:ext cx="602953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A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5785381" y="4285896"/>
              <a:ext cx="765931" cy="534914"/>
            </a:xfrm>
            <a:prstGeom prst="rect">
              <a:avLst/>
            </a:prstGeom>
            <a:solidFill>
              <a:srgbClr val="FFDA0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E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1647371" y="2258914"/>
            <a:ext cx="5700251" cy="938452"/>
            <a:chOff x="851061" y="2148847"/>
            <a:chExt cx="5700251" cy="1069828"/>
          </a:xfrm>
        </p:grpSpPr>
        <p:sp>
          <p:nvSpPr>
            <p:cNvPr id="93" name="Rectangle 92"/>
            <p:cNvSpPr/>
            <p:nvPr/>
          </p:nvSpPr>
          <p:spPr bwMode="auto">
            <a:xfrm>
              <a:off x="851061" y="2148847"/>
              <a:ext cx="602953" cy="534914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F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1450390" y="2148847"/>
              <a:ext cx="606229" cy="534914"/>
            </a:xfrm>
            <a:prstGeom prst="rect">
              <a:avLst/>
            </a:prstGeom>
            <a:solidFill>
              <a:srgbClr val="00AEEF">
                <a:lumMod val="40000"/>
                <a:lumOff val="60000"/>
              </a:srgbClr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D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057392" y="2148847"/>
              <a:ext cx="602953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A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4147936" y="2148847"/>
              <a:ext cx="1215304" cy="534914"/>
            </a:xfrm>
            <a:prstGeom prst="rect">
              <a:avLst/>
            </a:prstGeom>
            <a:solidFill>
              <a:srgbClr val="FFDA0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E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5363240" y="2148847"/>
              <a:ext cx="594036" cy="534914"/>
            </a:xfrm>
            <a:prstGeom prst="rect">
              <a:avLst/>
            </a:prstGeom>
            <a:solidFill>
              <a:srgbClr val="B4BABD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R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1456368" y="2683761"/>
              <a:ext cx="602953" cy="534914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F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055697" y="2683761"/>
              <a:ext cx="606229" cy="534914"/>
            </a:xfrm>
            <a:prstGeom prst="rect">
              <a:avLst/>
            </a:prstGeom>
            <a:solidFill>
              <a:srgbClr val="00AEEF">
                <a:lumMod val="40000"/>
                <a:lumOff val="60000"/>
              </a:srgbClr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D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653437" y="2683761"/>
              <a:ext cx="602953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A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3867696" y="2682458"/>
              <a:ext cx="1213723" cy="534914"/>
            </a:xfrm>
            <a:prstGeom prst="rect">
              <a:avLst/>
            </a:prstGeom>
            <a:solidFill>
              <a:srgbClr val="FFDA0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E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5957276" y="2682458"/>
              <a:ext cx="594036" cy="534914"/>
            </a:xfrm>
            <a:prstGeom prst="rect">
              <a:avLst/>
            </a:prstGeom>
            <a:solidFill>
              <a:srgbClr val="B4BABD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R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cxnSp>
        <p:nvCxnSpPr>
          <p:cNvPr id="103" name="Straight Connector 102"/>
          <p:cNvCxnSpPr/>
          <p:nvPr/>
        </p:nvCxnSpPr>
        <p:spPr bwMode="auto">
          <a:xfrm>
            <a:off x="6753586" y="1907246"/>
            <a:ext cx="0" cy="3191732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104" name="Group 103"/>
          <p:cNvGrpSpPr/>
          <p:nvPr/>
        </p:nvGrpSpPr>
        <p:grpSpPr>
          <a:xfrm>
            <a:off x="6753586" y="4879230"/>
            <a:ext cx="3021944" cy="1405391"/>
            <a:chOff x="2058412" y="3218675"/>
            <a:chExt cx="3021944" cy="1602135"/>
          </a:xfrm>
        </p:grpSpPr>
        <p:sp>
          <p:nvSpPr>
            <p:cNvPr id="105" name="Rectangle 104"/>
            <p:cNvSpPr/>
            <p:nvPr/>
          </p:nvSpPr>
          <p:spPr bwMode="auto">
            <a:xfrm>
              <a:off x="2058412" y="3218675"/>
              <a:ext cx="602953" cy="534914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F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657741" y="3218675"/>
              <a:ext cx="606229" cy="534914"/>
            </a:xfrm>
            <a:prstGeom prst="rect">
              <a:avLst/>
            </a:prstGeom>
            <a:solidFill>
              <a:srgbClr val="00AEEF">
                <a:lumMod val="40000"/>
                <a:lumOff val="60000"/>
              </a:srgbClr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D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3264743" y="3218675"/>
              <a:ext cx="602953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A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664221" y="3753589"/>
              <a:ext cx="602953" cy="534914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F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3263550" y="3753589"/>
              <a:ext cx="606229" cy="534914"/>
            </a:xfrm>
            <a:prstGeom prst="rect">
              <a:avLst/>
            </a:prstGeom>
            <a:solidFill>
              <a:srgbClr val="00AEEF">
                <a:lumMod val="40000"/>
                <a:lumOff val="60000"/>
              </a:srgbClr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D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3870552" y="3753589"/>
              <a:ext cx="602953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A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3271072" y="4285896"/>
              <a:ext cx="602953" cy="534914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F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3870401" y="4285896"/>
              <a:ext cx="606229" cy="534914"/>
            </a:xfrm>
            <a:prstGeom prst="rect">
              <a:avLst/>
            </a:prstGeom>
            <a:solidFill>
              <a:srgbClr val="00AEEF">
                <a:lumMod val="40000"/>
                <a:lumOff val="60000"/>
              </a:srgbClr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D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4477403" y="4285896"/>
              <a:ext cx="602953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pitchFamily="34" charset="0"/>
                </a:rPr>
                <a:t>A</a:t>
              </a: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524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200"/>
              </a:spcBef>
              <a:defRPr/>
            </a:pPr>
            <a:endParaRPr lang="en-US" sz="24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2400" dirty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24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2400" dirty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24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r>
              <a:rPr lang="en-US" sz="2400" dirty="0" smtClean="0">
                <a:solidFill>
                  <a:sysClr val="windowText" lastClr="000000"/>
                </a:solidFill>
                <a:cs typeface="Arial" charset="0"/>
              </a:rPr>
              <a:t>The </a:t>
            </a:r>
            <a:r>
              <a:rPr lang="en-US" sz="2400" dirty="0">
                <a:solidFill>
                  <a:sysClr val="windowText" lastClr="000000"/>
                </a:solidFill>
                <a:cs typeface="Arial" charset="0"/>
              </a:rPr>
              <a:t>two complex searches though </a:t>
            </a:r>
            <a:r>
              <a:rPr lang="en-US" sz="2400" b="1" dirty="0">
                <a:solidFill>
                  <a:sysClr val="windowText" lastClr="000000"/>
                </a:solidFill>
                <a:cs typeface="Arial" charset="0"/>
              </a:rPr>
              <a:t>all</a:t>
            </a:r>
            <a:r>
              <a:rPr lang="en-US" sz="2400" dirty="0">
                <a:solidFill>
                  <a:sysClr val="windowText" lastClr="000000"/>
                </a:solidFill>
                <a:cs typeface="Arial" charset="0"/>
              </a:rPr>
              <a:t> ROB entries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>
                <a:solidFill>
                  <a:sysClr val="windowText" lastClr="000000"/>
                </a:solidFill>
                <a:cs typeface="Arial" charset="0"/>
              </a:rPr>
              <a:t>At allocation (once per each instruction): to identify producers of the instruction sources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>
                <a:solidFill>
                  <a:sysClr val="windowText" lastClr="000000"/>
                </a:solidFill>
                <a:cs typeface="Arial" charset="0"/>
              </a:rPr>
              <a:t>At scheduling (every cycle): to identify ready instructions and send them to execution</a:t>
            </a:r>
          </a:p>
          <a:p>
            <a:pPr>
              <a:spcBef>
                <a:spcPts val="120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cs typeface="Arial" charset="0"/>
              </a:rPr>
              <a:t>The larger ROB the longer search and large HW structures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>
                <a:solidFill>
                  <a:sysClr val="windowText" lastClr="000000"/>
                </a:solidFill>
                <a:cs typeface="Arial" charset="0"/>
              </a:rPr>
              <a:t>Prevents from doing ROB really large -&gt; loose potential performance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Why Is ROB Complex?</a:t>
            </a:r>
            <a:endParaRPr lang="ru-RU" dirty="0"/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910080"/>
              </p:ext>
            </p:extLst>
          </p:nvPr>
        </p:nvGraphicFramePr>
        <p:xfrm>
          <a:off x="5600039" y="1750435"/>
          <a:ext cx="2178345" cy="37084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</a:tblGrid>
              <a:tr h="37084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" name="Rectangle 41"/>
          <p:cNvSpPr/>
          <p:nvPr/>
        </p:nvSpPr>
        <p:spPr>
          <a:xfrm>
            <a:off x="6375381" y="1751189"/>
            <a:ext cx="58702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ROB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35599" y="2434761"/>
            <a:ext cx="2525683" cy="1347076"/>
          </a:xfrm>
          <a:prstGeom prst="rect">
            <a:avLst/>
          </a:prstGeom>
          <a:solidFill>
            <a:srgbClr val="F5E3E3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632523"/>
                </a:solidFill>
                <a:latin typeface="Calibri"/>
                <a:cs typeface="+mn-cs"/>
              </a:rPr>
              <a:t>Out-of-order execution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538606" y="3071711"/>
            <a:ext cx="888530" cy="387775"/>
          </a:xfrm>
          <a:prstGeom prst="rect">
            <a:avLst/>
          </a:prstGeom>
          <a:solidFill>
            <a:srgbClr val="E6B9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latin typeface="Calibri"/>
                <a:cs typeface="+mn-cs"/>
              </a:rPr>
              <a:t>PRF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711887" y="3071711"/>
            <a:ext cx="1124703" cy="387775"/>
          </a:xfrm>
          <a:prstGeom prst="rect">
            <a:avLst/>
          </a:prstGeom>
          <a:solidFill>
            <a:srgbClr val="E6B9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latin typeface="Calibri"/>
                <a:cs typeface="+mn-cs"/>
              </a:rPr>
              <a:t>EXE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538606" y="2540559"/>
            <a:ext cx="2297985" cy="367159"/>
          </a:xfrm>
          <a:prstGeom prst="rect">
            <a:avLst/>
          </a:prstGeom>
          <a:solidFill>
            <a:srgbClr val="E6B9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latin typeface="Calibri"/>
                <a:cs typeface="+mn-cs"/>
              </a:rPr>
              <a:t>Scheduler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609233" y="1276438"/>
            <a:ext cx="2693327" cy="1072164"/>
          </a:xfrm>
          <a:prstGeom prst="rect">
            <a:avLst/>
          </a:prstGeom>
          <a:solidFill>
            <a:srgbClr val="E3EBF5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Allocation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244450" y="1398866"/>
            <a:ext cx="1666630" cy="866608"/>
          </a:xfrm>
          <a:prstGeom prst="rect">
            <a:avLst/>
          </a:prstGeom>
          <a:solidFill>
            <a:srgbClr val="E3EBF5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Retirement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344978" y="1751189"/>
            <a:ext cx="578550" cy="384048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ARF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902037" y="1620687"/>
            <a:ext cx="1285797" cy="629273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 smtClean="0">
                <a:latin typeface="Calibri"/>
                <a:cs typeface="+mn-cs"/>
              </a:rPr>
              <a:t>Check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 smtClean="0">
                <a:latin typeface="Calibri"/>
                <a:cs typeface="+mn-cs"/>
              </a:rPr>
              <a:t>Dependencies</a:t>
            </a:r>
            <a:endParaRPr lang="en-US" sz="1400" kern="0" dirty="0">
              <a:latin typeface="Calibri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723959" y="1620687"/>
            <a:ext cx="987266" cy="629273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 smtClean="0">
                <a:latin typeface="Calibri"/>
                <a:cs typeface="+mn-cs"/>
              </a:rPr>
              <a:t>Rename Registers</a:t>
            </a:r>
            <a:endParaRPr lang="en-US" sz="1400" kern="0" dirty="0">
              <a:latin typeface="Calibri"/>
              <a:cs typeface="+mn-cs"/>
            </a:endParaRPr>
          </a:p>
        </p:txBody>
      </p:sp>
      <p:cxnSp>
        <p:nvCxnSpPr>
          <p:cNvPr id="52" name="Straight Arrow Connector 51"/>
          <p:cNvCxnSpPr>
            <a:stCxn id="51" idx="3"/>
            <a:endCxn id="50" idx="1"/>
          </p:cNvCxnSpPr>
          <p:nvPr/>
        </p:nvCxnSpPr>
        <p:spPr bwMode="auto">
          <a:xfrm>
            <a:off x="3711225" y="1935324"/>
            <a:ext cx="190812" cy="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53" name="Straight Arrow Connector 52"/>
          <p:cNvCxnSpPr>
            <a:stCxn id="45" idx="0"/>
          </p:cNvCxnSpPr>
          <p:nvPr/>
        </p:nvCxnSpPr>
        <p:spPr bwMode="auto">
          <a:xfrm flipH="1" flipV="1">
            <a:off x="7271327" y="2907718"/>
            <a:ext cx="2912" cy="163993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632523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54" name="Straight Arrow Connector 53"/>
          <p:cNvCxnSpPr>
            <a:stCxn id="45" idx="1"/>
            <a:endCxn id="44" idx="3"/>
          </p:cNvCxnSpPr>
          <p:nvPr/>
        </p:nvCxnSpPr>
        <p:spPr bwMode="auto">
          <a:xfrm flipH="1">
            <a:off x="6427136" y="3265599"/>
            <a:ext cx="284751" cy="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78403E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5" name="Straight Arrow Connector 54"/>
          <p:cNvCxnSpPr>
            <a:stCxn id="50" idx="3"/>
            <a:endCxn id="41" idx="1"/>
          </p:cNvCxnSpPr>
          <p:nvPr/>
        </p:nvCxnSpPr>
        <p:spPr bwMode="auto">
          <a:xfrm>
            <a:off x="5187834" y="1935324"/>
            <a:ext cx="412205" cy="53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56" name="Straight Arrow Connector 55"/>
          <p:cNvCxnSpPr>
            <a:stCxn id="45" idx="3"/>
          </p:cNvCxnSpPr>
          <p:nvPr/>
        </p:nvCxnSpPr>
        <p:spPr bwMode="auto">
          <a:xfrm flipV="1">
            <a:off x="7836590" y="3265598"/>
            <a:ext cx="461200" cy="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632523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grpSp>
        <p:nvGrpSpPr>
          <p:cNvPr id="57" name="Group 56"/>
          <p:cNvGrpSpPr/>
          <p:nvPr/>
        </p:nvGrpSpPr>
        <p:grpSpPr>
          <a:xfrm>
            <a:off x="8257151" y="2482764"/>
            <a:ext cx="1464088" cy="1299074"/>
            <a:chOff x="6606151" y="2228764"/>
            <a:chExt cx="1464088" cy="1299074"/>
          </a:xfrm>
        </p:grpSpPr>
        <p:sp>
          <p:nvSpPr>
            <p:cNvPr id="58" name="Rectangle 57"/>
            <p:cNvSpPr/>
            <p:nvPr/>
          </p:nvSpPr>
          <p:spPr>
            <a:xfrm>
              <a:off x="6606151" y="2228765"/>
              <a:ext cx="1464088" cy="1299073"/>
            </a:xfrm>
            <a:prstGeom prst="rect">
              <a:avLst/>
            </a:prstGeom>
            <a:solidFill>
              <a:srgbClr val="B9CDE5"/>
            </a:solidFill>
            <a:ln w="25400" cap="flat" cmpd="sng" algn="ctr">
              <a:noFill/>
              <a:prstDash val="solid"/>
            </a:ln>
            <a:effectLst>
              <a:softEdge rad="3175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Rectangle 36"/>
            <p:cNvSpPr/>
            <p:nvPr/>
          </p:nvSpPr>
          <p:spPr>
            <a:xfrm>
              <a:off x="6606151" y="2228764"/>
              <a:ext cx="1464088" cy="1299073"/>
            </a:xfrm>
            <a:custGeom>
              <a:avLst/>
              <a:gdLst>
                <a:gd name="connsiteX0" fmla="*/ 0 w 1464088"/>
                <a:gd name="connsiteY0" fmla="*/ 0 h 1299073"/>
                <a:gd name="connsiteX1" fmla="*/ 1464088 w 1464088"/>
                <a:gd name="connsiteY1" fmla="*/ 0 h 1299073"/>
                <a:gd name="connsiteX2" fmla="*/ 1464088 w 1464088"/>
                <a:gd name="connsiteY2" fmla="*/ 1299073 h 1299073"/>
                <a:gd name="connsiteX3" fmla="*/ 0 w 1464088"/>
                <a:gd name="connsiteY3" fmla="*/ 1299073 h 1299073"/>
                <a:gd name="connsiteX4" fmla="*/ 0 w 1464088"/>
                <a:gd name="connsiteY4" fmla="*/ 0 h 1299073"/>
                <a:gd name="connsiteX0" fmla="*/ 0 w 1464088"/>
                <a:gd name="connsiteY0" fmla="*/ 0 h 1299073"/>
                <a:gd name="connsiteX1" fmla="*/ 1464088 w 1464088"/>
                <a:gd name="connsiteY1" fmla="*/ 1299073 h 1299073"/>
                <a:gd name="connsiteX2" fmla="*/ 0 w 1464088"/>
                <a:gd name="connsiteY2" fmla="*/ 1299073 h 1299073"/>
                <a:gd name="connsiteX3" fmla="*/ 0 w 1464088"/>
                <a:gd name="connsiteY3" fmla="*/ 0 h 129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4088" h="1299073">
                  <a:moveTo>
                    <a:pt x="0" y="0"/>
                  </a:moveTo>
                  <a:lnTo>
                    <a:pt x="1464088" y="1299073"/>
                  </a:lnTo>
                  <a:lnTo>
                    <a:pt x="0" y="12990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B9B8"/>
            </a:solidFill>
            <a:ln w="25400" cap="flat" cmpd="sng" algn="ctr">
              <a:noFill/>
              <a:prstDash val="solid"/>
            </a:ln>
            <a:effectLst>
              <a:softEdge rad="3175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kern="0" dirty="0" smtClean="0">
                  <a:solidFill>
                    <a:srgbClr val="632523"/>
                  </a:solidFill>
                  <a:latin typeface="Calibri"/>
                  <a:cs typeface="+mn-cs"/>
                </a:rPr>
                <a:t>Mem</a:t>
              </a:r>
              <a:r>
                <a:rPr lang="en-US" kern="0" dirty="0" smtClean="0">
                  <a:solidFill>
                    <a:srgbClr val="4F81BD">
                      <a:lumMod val="50000"/>
                    </a:srgbClr>
                  </a:solidFill>
                  <a:latin typeface="Calibri"/>
                  <a:cs typeface="+mn-cs"/>
                </a:rPr>
                <a:t>ory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60" name="Straight Arrow Connector 59"/>
          <p:cNvCxnSpPr>
            <a:stCxn id="46" idx="0"/>
            <a:endCxn id="41" idx="2"/>
          </p:cNvCxnSpPr>
          <p:nvPr/>
        </p:nvCxnSpPr>
        <p:spPr bwMode="auto">
          <a:xfrm flipV="1">
            <a:off x="6687599" y="2121275"/>
            <a:ext cx="1612" cy="41928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632523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1" name="Straight Arrow Connector 60"/>
          <p:cNvCxnSpPr>
            <a:stCxn id="41" idx="3"/>
          </p:cNvCxnSpPr>
          <p:nvPr/>
        </p:nvCxnSpPr>
        <p:spPr bwMode="auto">
          <a:xfrm flipV="1">
            <a:off x="7778384" y="1935323"/>
            <a:ext cx="566594" cy="53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62" name="Rectangle 61"/>
          <p:cNvSpPr/>
          <p:nvPr/>
        </p:nvSpPr>
        <p:spPr>
          <a:xfrm>
            <a:off x="9038606" y="1751189"/>
            <a:ext cx="701976" cy="384048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0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Write data</a:t>
            </a:r>
            <a:endParaRPr lang="en-US" sz="1400" kern="0" dirty="0">
              <a:solidFill>
                <a:srgbClr val="4F81BD">
                  <a:lumMod val="50000"/>
                </a:srgbClr>
              </a:solidFill>
              <a:latin typeface="Calibri"/>
              <a:cs typeface="+mn-cs"/>
            </a:endParaRPr>
          </a:p>
        </p:txBody>
      </p:sp>
      <p:cxnSp>
        <p:nvCxnSpPr>
          <p:cNvPr id="63" name="Straight Arrow Connector 62"/>
          <p:cNvCxnSpPr>
            <a:stCxn id="62" idx="2"/>
          </p:cNvCxnSpPr>
          <p:nvPr/>
        </p:nvCxnSpPr>
        <p:spPr bwMode="auto">
          <a:xfrm>
            <a:off x="9389594" y="2135237"/>
            <a:ext cx="0" cy="40532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64" name="TextBox 63"/>
          <p:cNvSpPr txBox="1"/>
          <p:nvPr/>
        </p:nvSpPr>
        <p:spPr>
          <a:xfrm rot="16200000">
            <a:off x="1680400" y="1673026"/>
            <a:ext cx="982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</a:rPr>
              <a:t>from decoder</a:t>
            </a:r>
            <a:endParaRPr lang="ru-RU" sz="1400" dirty="0" smtClean="0">
              <a:latin typeface="+mj-lt"/>
            </a:endParaRPr>
          </a:p>
        </p:txBody>
      </p:sp>
      <p:cxnSp>
        <p:nvCxnSpPr>
          <p:cNvPr id="65" name="Straight Arrow Connector 64"/>
          <p:cNvCxnSpPr>
            <a:stCxn id="64" idx="2"/>
            <a:endCxn id="51" idx="1"/>
          </p:cNvCxnSpPr>
          <p:nvPr/>
        </p:nvCxnSpPr>
        <p:spPr bwMode="auto">
          <a:xfrm>
            <a:off x="2433508" y="1934636"/>
            <a:ext cx="290451" cy="68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4078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2" grpId="0" animBg="1"/>
      <p:bldP spid="64" grpId="0"/>
      <p:bldP spid="6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200"/>
              </a:spcBef>
              <a:defRPr/>
            </a:pPr>
            <a:endParaRPr lang="en-US" sz="18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1800" dirty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18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1800" dirty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18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18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r>
              <a:rPr lang="en-US" sz="2000" dirty="0">
                <a:solidFill>
                  <a:sysClr val="windowText" lastClr="000000"/>
                </a:solidFill>
                <a:cs typeface="Arial" charset="0"/>
              </a:rPr>
              <a:t>It is enough to check only not completed instructions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800" dirty="0">
                <a:solidFill>
                  <a:sysClr val="windowText" lastClr="000000"/>
                </a:solidFill>
                <a:cs typeface="Arial" charset="0"/>
              </a:rPr>
              <a:t>Their number is usually significantly less than ROB size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(20-30%)</a:t>
            </a:r>
          </a:p>
          <a:p>
            <a:pPr>
              <a:spcBef>
                <a:spcPts val="1200"/>
              </a:spcBef>
              <a:defRPr/>
            </a:pPr>
            <a:r>
              <a:rPr lang="en-US" sz="2000" dirty="0">
                <a:solidFill>
                  <a:sysClr val="windowText" lastClr="000000"/>
                </a:solidFill>
                <a:cs typeface="Arial" charset="0"/>
              </a:rPr>
              <a:t>Decision: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800" dirty="0">
                <a:solidFill>
                  <a:sysClr val="windowText" lastClr="000000"/>
                </a:solidFill>
                <a:cs typeface="Arial" charset="0"/>
              </a:rPr>
              <a:t>Create a smaller queue for not completed instructions only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(scheduling queue or reservation stations)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Scheduler Queue</a:t>
            </a:r>
            <a:endParaRPr lang="ru-RU" dirty="0"/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910080"/>
              </p:ext>
            </p:extLst>
          </p:nvPr>
        </p:nvGraphicFramePr>
        <p:xfrm>
          <a:off x="5600039" y="1750435"/>
          <a:ext cx="2178345" cy="37084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</a:tblGrid>
              <a:tr h="37084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" name="Rectangle 41"/>
          <p:cNvSpPr/>
          <p:nvPr/>
        </p:nvSpPr>
        <p:spPr>
          <a:xfrm>
            <a:off x="6375381" y="1751189"/>
            <a:ext cx="58702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ROB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35599" y="2434761"/>
            <a:ext cx="2525683" cy="1347076"/>
          </a:xfrm>
          <a:prstGeom prst="rect">
            <a:avLst/>
          </a:prstGeom>
          <a:solidFill>
            <a:srgbClr val="F5E3E3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632523"/>
                </a:solidFill>
                <a:latin typeface="Calibri"/>
                <a:cs typeface="+mn-cs"/>
              </a:rPr>
              <a:t>Out-of-order execution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538606" y="3071711"/>
            <a:ext cx="888530" cy="387775"/>
          </a:xfrm>
          <a:prstGeom prst="rect">
            <a:avLst/>
          </a:prstGeom>
          <a:solidFill>
            <a:srgbClr val="E6B9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latin typeface="Calibri"/>
                <a:cs typeface="+mn-cs"/>
              </a:rPr>
              <a:t>PRF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711887" y="3071711"/>
            <a:ext cx="1124703" cy="387775"/>
          </a:xfrm>
          <a:prstGeom prst="rect">
            <a:avLst/>
          </a:prstGeom>
          <a:solidFill>
            <a:srgbClr val="E6B9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latin typeface="Calibri"/>
                <a:cs typeface="+mn-cs"/>
              </a:rPr>
              <a:t>EXE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538606" y="2540559"/>
            <a:ext cx="2297985" cy="367159"/>
          </a:xfrm>
          <a:prstGeom prst="rect">
            <a:avLst/>
          </a:prstGeom>
          <a:solidFill>
            <a:srgbClr val="E6B9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latin typeface="Calibri"/>
                <a:cs typeface="+mn-cs"/>
              </a:rPr>
              <a:t>Scheduler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609233" y="1276438"/>
            <a:ext cx="2693327" cy="1072164"/>
          </a:xfrm>
          <a:prstGeom prst="rect">
            <a:avLst/>
          </a:prstGeom>
          <a:solidFill>
            <a:srgbClr val="E3EBF5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Allocation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244450" y="1398866"/>
            <a:ext cx="1666630" cy="866608"/>
          </a:xfrm>
          <a:prstGeom prst="rect">
            <a:avLst/>
          </a:prstGeom>
          <a:solidFill>
            <a:srgbClr val="E3EBF5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Retirement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344978" y="1751189"/>
            <a:ext cx="578550" cy="384048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ARF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902037" y="1620687"/>
            <a:ext cx="1285797" cy="629273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 smtClean="0">
                <a:latin typeface="Calibri"/>
                <a:cs typeface="+mn-cs"/>
              </a:rPr>
              <a:t>Check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 smtClean="0">
                <a:latin typeface="Calibri"/>
                <a:cs typeface="+mn-cs"/>
              </a:rPr>
              <a:t>Dependencies</a:t>
            </a:r>
            <a:endParaRPr lang="en-US" sz="1400" kern="0" dirty="0">
              <a:latin typeface="Calibri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723959" y="1620687"/>
            <a:ext cx="987266" cy="629273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 smtClean="0">
                <a:latin typeface="Calibri"/>
                <a:cs typeface="+mn-cs"/>
              </a:rPr>
              <a:t>Rename Registers</a:t>
            </a:r>
            <a:endParaRPr lang="en-US" sz="1400" kern="0" dirty="0">
              <a:latin typeface="Calibri"/>
              <a:cs typeface="+mn-cs"/>
            </a:endParaRPr>
          </a:p>
        </p:txBody>
      </p:sp>
      <p:cxnSp>
        <p:nvCxnSpPr>
          <p:cNvPr id="52" name="Straight Arrow Connector 51"/>
          <p:cNvCxnSpPr>
            <a:stCxn id="51" idx="3"/>
            <a:endCxn id="50" idx="1"/>
          </p:cNvCxnSpPr>
          <p:nvPr/>
        </p:nvCxnSpPr>
        <p:spPr bwMode="auto">
          <a:xfrm>
            <a:off x="3711225" y="1935324"/>
            <a:ext cx="190812" cy="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53" name="Straight Arrow Connector 52"/>
          <p:cNvCxnSpPr>
            <a:stCxn id="45" idx="0"/>
          </p:cNvCxnSpPr>
          <p:nvPr/>
        </p:nvCxnSpPr>
        <p:spPr bwMode="auto">
          <a:xfrm flipH="1" flipV="1">
            <a:off x="7271327" y="2907718"/>
            <a:ext cx="2912" cy="163993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632523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54" name="Straight Arrow Connector 53"/>
          <p:cNvCxnSpPr>
            <a:stCxn id="45" idx="1"/>
            <a:endCxn id="44" idx="3"/>
          </p:cNvCxnSpPr>
          <p:nvPr/>
        </p:nvCxnSpPr>
        <p:spPr bwMode="auto">
          <a:xfrm flipH="1">
            <a:off x="6427136" y="3265599"/>
            <a:ext cx="284751" cy="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78403E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5" name="Straight Arrow Connector 54"/>
          <p:cNvCxnSpPr>
            <a:stCxn id="50" idx="3"/>
            <a:endCxn id="41" idx="1"/>
          </p:cNvCxnSpPr>
          <p:nvPr/>
        </p:nvCxnSpPr>
        <p:spPr bwMode="auto">
          <a:xfrm>
            <a:off x="5187834" y="1935324"/>
            <a:ext cx="412205" cy="53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56" name="Straight Arrow Connector 55"/>
          <p:cNvCxnSpPr>
            <a:stCxn id="45" idx="3"/>
          </p:cNvCxnSpPr>
          <p:nvPr/>
        </p:nvCxnSpPr>
        <p:spPr bwMode="auto">
          <a:xfrm flipV="1">
            <a:off x="7836590" y="3265598"/>
            <a:ext cx="461200" cy="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632523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grpSp>
        <p:nvGrpSpPr>
          <p:cNvPr id="57" name="Group 56"/>
          <p:cNvGrpSpPr/>
          <p:nvPr/>
        </p:nvGrpSpPr>
        <p:grpSpPr>
          <a:xfrm>
            <a:off x="8257151" y="2482764"/>
            <a:ext cx="1464088" cy="1299074"/>
            <a:chOff x="6606151" y="2228764"/>
            <a:chExt cx="1464088" cy="1299074"/>
          </a:xfrm>
        </p:grpSpPr>
        <p:sp>
          <p:nvSpPr>
            <p:cNvPr id="58" name="Rectangle 57"/>
            <p:cNvSpPr/>
            <p:nvPr/>
          </p:nvSpPr>
          <p:spPr>
            <a:xfrm>
              <a:off x="6606151" y="2228765"/>
              <a:ext cx="1464088" cy="1299073"/>
            </a:xfrm>
            <a:prstGeom prst="rect">
              <a:avLst/>
            </a:prstGeom>
            <a:solidFill>
              <a:srgbClr val="B9CDE5"/>
            </a:solidFill>
            <a:ln w="25400" cap="flat" cmpd="sng" algn="ctr">
              <a:noFill/>
              <a:prstDash val="solid"/>
            </a:ln>
            <a:effectLst>
              <a:softEdge rad="3175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Rectangle 36"/>
            <p:cNvSpPr/>
            <p:nvPr/>
          </p:nvSpPr>
          <p:spPr>
            <a:xfrm>
              <a:off x="6606151" y="2228764"/>
              <a:ext cx="1464088" cy="1299073"/>
            </a:xfrm>
            <a:custGeom>
              <a:avLst/>
              <a:gdLst>
                <a:gd name="connsiteX0" fmla="*/ 0 w 1464088"/>
                <a:gd name="connsiteY0" fmla="*/ 0 h 1299073"/>
                <a:gd name="connsiteX1" fmla="*/ 1464088 w 1464088"/>
                <a:gd name="connsiteY1" fmla="*/ 0 h 1299073"/>
                <a:gd name="connsiteX2" fmla="*/ 1464088 w 1464088"/>
                <a:gd name="connsiteY2" fmla="*/ 1299073 h 1299073"/>
                <a:gd name="connsiteX3" fmla="*/ 0 w 1464088"/>
                <a:gd name="connsiteY3" fmla="*/ 1299073 h 1299073"/>
                <a:gd name="connsiteX4" fmla="*/ 0 w 1464088"/>
                <a:gd name="connsiteY4" fmla="*/ 0 h 1299073"/>
                <a:gd name="connsiteX0" fmla="*/ 0 w 1464088"/>
                <a:gd name="connsiteY0" fmla="*/ 0 h 1299073"/>
                <a:gd name="connsiteX1" fmla="*/ 1464088 w 1464088"/>
                <a:gd name="connsiteY1" fmla="*/ 1299073 h 1299073"/>
                <a:gd name="connsiteX2" fmla="*/ 0 w 1464088"/>
                <a:gd name="connsiteY2" fmla="*/ 1299073 h 1299073"/>
                <a:gd name="connsiteX3" fmla="*/ 0 w 1464088"/>
                <a:gd name="connsiteY3" fmla="*/ 0 h 129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4088" h="1299073">
                  <a:moveTo>
                    <a:pt x="0" y="0"/>
                  </a:moveTo>
                  <a:lnTo>
                    <a:pt x="1464088" y="1299073"/>
                  </a:lnTo>
                  <a:lnTo>
                    <a:pt x="0" y="12990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B9B8"/>
            </a:solidFill>
            <a:ln w="25400" cap="flat" cmpd="sng" algn="ctr">
              <a:noFill/>
              <a:prstDash val="solid"/>
            </a:ln>
            <a:effectLst>
              <a:softEdge rad="3175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kern="0" dirty="0" smtClean="0">
                  <a:solidFill>
                    <a:srgbClr val="632523"/>
                  </a:solidFill>
                  <a:latin typeface="Calibri"/>
                  <a:cs typeface="+mn-cs"/>
                </a:rPr>
                <a:t>Mem</a:t>
              </a:r>
              <a:r>
                <a:rPr lang="en-US" kern="0" dirty="0" smtClean="0">
                  <a:solidFill>
                    <a:srgbClr val="4F81BD">
                      <a:lumMod val="50000"/>
                    </a:srgbClr>
                  </a:solidFill>
                  <a:latin typeface="Calibri"/>
                  <a:cs typeface="+mn-cs"/>
                </a:rPr>
                <a:t>ory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60" name="Straight Arrow Connector 59"/>
          <p:cNvCxnSpPr>
            <a:stCxn id="46" idx="0"/>
            <a:endCxn id="41" idx="2"/>
          </p:cNvCxnSpPr>
          <p:nvPr/>
        </p:nvCxnSpPr>
        <p:spPr bwMode="auto">
          <a:xfrm flipV="1">
            <a:off x="6687599" y="2121275"/>
            <a:ext cx="1612" cy="41928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632523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1" name="Straight Arrow Connector 60"/>
          <p:cNvCxnSpPr>
            <a:stCxn id="41" idx="3"/>
          </p:cNvCxnSpPr>
          <p:nvPr/>
        </p:nvCxnSpPr>
        <p:spPr bwMode="auto">
          <a:xfrm flipV="1">
            <a:off x="7778384" y="1935323"/>
            <a:ext cx="566594" cy="53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62" name="Rectangle 61"/>
          <p:cNvSpPr/>
          <p:nvPr/>
        </p:nvSpPr>
        <p:spPr>
          <a:xfrm>
            <a:off x="9038606" y="1751189"/>
            <a:ext cx="701976" cy="384048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0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Write data</a:t>
            </a:r>
            <a:endParaRPr lang="en-US" sz="1400" kern="0" dirty="0">
              <a:solidFill>
                <a:srgbClr val="4F81BD">
                  <a:lumMod val="50000"/>
                </a:srgbClr>
              </a:solidFill>
              <a:latin typeface="Calibri"/>
              <a:cs typeface="+mn-cs"/>
            </a:endParaRPr>
          </a:p>
        </p:txBody>
      </p:sp>
      <p:cxnSp>
        <p:nvCxnSpPr>
          <p:cNvPr id="63" name="Straight Arrow Connector 62"/>
          <p:cNvCxnSpPr>
            <a:stCxn id="62" idx="2"/>
          </p:cNvCxnSpPr>
          <p:nvPr/>
        </p:nvCxnSpPr>
        <p:spPr bwMode="auto">
          <a:xfrm>
            <a:off x="9389594" y="2135237"/>
            <a:ext cx="0" cy="40532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64" name="TextBox 63"/>
          <p:cNvSpPr txBox="1"/>
          <p:nvPr/>
        </p:nvSpPr>
        <p:spPr>
          <a:xfrm rot="16200000">
            <a:off x="1680400" y="1673026"/>
            <a:ext cx="982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</a:rPr>
              <a:t>from decoder</a:t>
            </a:r>
            <a:endParaRPr lang="ru-RU" sz="1400" dirty="0" smtClean="0">
              <a:latin typeface="+mj-lt"/>
            </a:endParaRPr>
          </a:p>
        </p:txBody>
      </p:sp>
      <p:cxnSp>
        <p:nvCxnSpPr>
          <p:cNvPr id="65" name="Straight Arrow Connector 64"/>
          <p:cNvCxnSpPr>
            <a:stCxn id="64" idx="2"/>
            <a:endCxn id="51" idx="1"/>
          </p:cNvCxnSpPr>
          <p:nvPr/>
        </p:nvCxnSpPr>
        <p:spPr bwMode="auto">
          <a:xfrm>
            <a:off x="2433508" y="1934636"/>
            <a:ext cx="290451" cy="68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7877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200"/>
              </a:spcBef>
              <a:defRPr/>
            </a:pPr>
            <a:endParaRPr lang="en-US" sz="18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1800" dirty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18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1800" dirty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18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endParaRPr lang="en-US" sz="1800" dirty="0" smtClean="0">
              <a:solidFill>
                <a:sysClr val="windowText" lastClr="000000"/>
              </a:solidFill>
              <a:cs typeface="Arial" charset="0"/>
            </a:endParaRPr>
          </a:p>
          <a:p>
            <a:pPr lvl="0">
              <a:spcBef>
                <a:spcPts val="1200"/>
              </a:spcBef>
              <a:defRPr/>
            </a:pPr>
            <a:r>
              <a:rPr lang="en-US" sz="2000" dirty="0">
                <a:solidFill>
                  <a:sysClr val="windowText" lastClr="000000"/>
                </a:solidFill>
                <a:cs typeface="Arial" charset="0"/>
              </a:rPr>
              <a:t>It is enough to check only not completed instructions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800" dirty="0">
                <a:solidFill>
                  <a:sysClr val="windowText" lastClr="000000"/>
                </a:solidFill>
                <a:cs typeface="Arial" charset="0"/>
              </a:rPr>
              <a:t>Their number is usually significantly less than ROB size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(20-30%)</a:t>
            </a:r>
          </a:p>
          <a:p>
            <a:pPr>
              <a:spcBef>
                <a:spcPts val="1200"/>
              </a:spcBef>
              <a:defRPr/>
            </a:pPr>
            <a:r>
              <a:rPr lang="en-US" sz="2000" dirty="0">
                <a:solidFill>
                  <a:sysClr val="windowText" lastClr="000000"/>
                </a:solidFill>
                <a:cs typeface="Arial" charset="0"/>
              </a:rPr>
              <a:t>Decision: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800" dirty="0">
                <a:solidFill>
                  <a:sysClr val="windowText" lastClr="000000"/>
                </a:solidFill>
                <a:cs typeface="Arial" charset="0"/>
              </a:rPr>
              <a:t>Create a smaller queue for not completed instructions only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(scheduling queue or reservation stations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800" dirty="0">
                <a:cs typeface="Arial" charset="0"/>
              </a:rPr>
              <a:t>All checks (allocation and scheduling) are performed on it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800" dirty="0">
                <a:cs typeface="Arial" charset="0"/>
              </a:rPr>
              <a:t>Use ROB only for order reconstruction at </a:t>
            </a:r>
            <a:r>
              <a:rPr lang="en-US" sz="1800" dirty="0" smtClean="0">
                <a:cs typeface="Arial" charset="0"/>
              </a:rPr>
              <a:t>retirement</a:t>
            </a:r>
            <a:endParaRPr lang="en-US" sz="1800" dirty="0">
              <a:cs typeface="Arial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Scheduler Queue</a:t>
            </a:r>
            <a:endParaRPr lang="ru-RU" dirty="0"/>
          </a:p>
        </p:txBody>
      </p:sp>
      <p:sp>
        <p:nvSpPr>
          <p:cNvPr id="86" name="Rectangle 85"/>
          <p:cNvSpPr/>
          <p:nvPr/>
        </p:nvSpPr>
        <p:spPr>
          <a:xfrm>
            <a:off x="5435599" y="1800166"/>
            <a:ext cx="2525683" cy="1978805"/>
          </a:xfrm>
          <a:prstGeom prst="rect">
            <a:avLst/>
          </a:prstGeom>
          <a:solidFill>
            <a:srgbClr val="F5E3E3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632523"/>
                </a:solidFill>
                <a:latin typeface="Calibri"/>
                <a:cs typeface="+mn-cs"/>
              </a:rPr>
              <a:t>Out-of-order execution </a:t>
            </a:r>
          </a:p>
        </p:txBody>
      </p:sp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213356"/>
              </p:ext>
            </p:extLst>
          </p:nvPr>
        </p:nvGraphicFramePr>
        <p:xfrm>
          <a:off x="6174027" y="1951408"/>
          <a:ext cx="1023253" cy="37084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46179"/>
                <a:gridCol w="146179"/>
                <a:gridCol w="146179"/>
                <a:gridCol w="146179"/>
                <a:gridCol w="146179"/>
                <a:gridCol w="146179"/>
                <a:gridCol w="146179"/>
              </a:tblGrid>
              <a:tr h="37084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B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8" name="Rectangle 87"/>
          <p:cNvSpPr/>
          <p:nvPr/>
        </p:nvSpPr>
        <p:spPr>
          <a:xfrm>
            <a:off x="5538606" y="3068845"/>
            <a:ext cx="888530" cy="387775"/>
          </a:xfrm>
          <a:prstGeom prst="rect">
            <a:avLst/>
          </a:prstGeom>
          <a:solidFill>
            <a:srgbClr val="E6B9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latin typeface="Calibri"/>
                <a:cs typeface="+mn-cs"/>
              </a:rPr>
              <a:t>PRF</a:t>
            </a:r>
          </a:p>
        </p:txBody>
      </p:sp>
      <p:sp>
        <p:nvSpPr>
          <p:cNvPr id="89" name="Rectangle 88"/>
          <p:cNvSpPr/>
          <p:nvPr/>
        </p:nvSpPr>
        <p:spPr>
          <a:xfrm>
            <a:off x="6711887" y="3068845"/>
            <a:ext cx="1124703" cy="387775"/>
          </a:xfrm>
          <a:prstGeom prst="rect">
            <a:avLst/>
          </a:prstGeom>
          <a:solidFill>
            <a:srgbClr val="E6B9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latin typeface="Calibri"/>
                <a:cs typeface="+mn-cs"/>
              </a:rPr>
              <a:t>EXE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538606" y="2537693"/>
            <a:ext cx="2297985" cy="367159"/>
          </a:xfrm>
          <a:prstGeom prst="rect">
            <a:avLst/>
          </a:prstGeom>
          <a:solidFill>
            <a:srgbClr val="E6B9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latin typeface="Calibri"/>
                <a:cs typeface="+mn-cs"/>
              </a:rPr>
              <a:t>Scheduler</a:t>
            </a:r>
          </a:p>
        </p:txBody>
      </p:sp>
      <p:cxnSp>
        <p:nvCxnSpPr>
          <p:cNvPr id="91" name="Straight Arrow Connector 90"/>
          <p:cNvCxnSpPr>
            <a:stCxn id="89" idx="0"/>
          </p:cNvCxnSpPr>
          <p:nvPr/>
        </p:nvCxnSpPr>
        <p:spPr bwMode="auto">
          <a:xfrm flipH="1" flipV="1">
            <a:off x="7271327" y="2904852"/>
            <a:ext cx="2912" cy="163993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632523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92" name="Straight Arrow Connector 91"/>
          <p:cNvCxnSpPr>
            <a:stCxn id="89" idx="1"/>
            <a:endCxn id="88" idx="3"/>
          </p:cNvCxnSpPr>
          <p:nvPr/>
        </p:nvCxnSpPr>
        <p:spPr bwMode="auto">
          <a:xfrm flipH="1">
            <a:off x="6427136" y="3262733"/>
            <a:ext cx="284751" cy="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78403E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93" name="Straight Arrow Connector 92"/>
          <p:cNvCxnSpPr>
            <a:stCxn id="89" idx="3"/>
          </p:cNvCxnSpPr>
          <p:nvPr/>
        </p:nvCxnSpPr>
        <p:spPr bwMode="auto">
          <a:xfrm flipV="1">
            <a:off x="7836590" y="3262732"/>
            <a:ext cx="461200" cy="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632523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94" name="Rectangle 93"/>
          <p:cNvSpPr/>
          <p:nvPr/>
        </p:nvSpPr>
        <p:spPr>
          <a:xfrm>
            <a:off x="8257151" y="2479899"/>
            <a:ext cx="1464088" cy="1299073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Rectangle 36"/>
          <p:cNvSpPr/>
          <p:nvPr/>
        </p:nvSpPr>
        <p:spPr>
          <a:xfrm>
            <a:off x="8257151" y="2479898"/>
            <a:ext cx="1464088" cy="1299073"/>
          </a:xfrm>
          <a:custGeom>
            <a:avLst/>
            <a:gdLst>
              <a:gd name="connsiteX0" fmla="*/ 0 w 1464088"/>
              <a:gd name="connsiteY0" fmla="*/ 0 h 1299073"/>
              <a:gd name="connsiteX1" fmla="*/ 1464088 w 1464088"/>
              <a:gd name="connsiteY1" fmla="*/ 0 h 1299073"/>
              <a:gd name="connsiteX2" fmla="*/ 1464088 w 1464088"/>
              <a:gd name="connsiteY2" fmla="*/ 1299073 h 1299073"/>
              <a:gd name="connsiteX3" fmla="*/ 0 w 1464088"/>
              <a:gd name="connsiteY3" fmla="*/ 1299073 h 1299073"/>
              <a:gd name="connsiteX4" fmla="*/ 0 w 1464088"/>
              <a:gd name="connsiteY4" fmla="*/ 0 h 1299073"/>
              <a:gd name="connsiteX0" fmla="*/ 0 w 1464088"/>
              <a:gd name="connsiteY0" fmla="*/ 0 h 1299073"/>
              <a:gd name="connsiteX1" fmla="*/ 1464088 w 1464088"/>
              <a:gd name="connsiteY1" fmla="*/ 1299073 h 1299073"/>
              <a:gd name="connsiteX2" fmla="*/ 0 w 1464088"/>
              <a:gd name="connsiteY2" fmla="*/ 1299073 h 1299073"/>
              <a:gd name="connsiteX3" fmla="*/ 0 w 1464088"/>
              <a:gd name="connsiteY3" fmla="*/ 0 h 129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4088" h="1299073">
                <a:moveTo>
                  <a:pt x="0" y="0"/>
                </a:moveTo>
                <a:lnTo>
                  <a:pt x="1464088" y="1299073"/>
                </a:lnTo>
                <a:lnTo>
                  <a:pt x="0" y="1299073"/>
                </a:lnTo>
                <a:lnTo>
                  <a:pt x="0" y="0"/>
                </a:lnTo>
                <a:close/>
              </a:path>
            </a:pathLst>
          </a:custGeom>
          <a:solidFill>
            <a:srgbClr val="E6B9B8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solidFill>
                  <a:srgbClr val="632523"/>
                </a:solidFill>
                <a:latin typeface="Calibri"/>
                <a:cs typeface="+mn-cs"/>
              </a:rPr>
              <a:t>Mem</a:t>
            </a:r>
            <a:r>
              <a:rPr lang="en-US" kern="0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ory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6" name="Straight Arrow Connector 95"/>
          <p:cNvCxnSpPr>
            <a:stCxn id="90" idx="0"/>
            <a:endCxn id="87" idx="2"/>
          </p:cNvCxnSpPr>
          <p:nvPr/>
        </p:nvCxnSpPr>
        <p:spPr bwMode="auto">
          <a:xfrm flipH="1" flipV="1">
            <a:off x="6685653" y="2322248"/>
            <a:ext cx="1946" cy="21544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632523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619447"/>
              </p:ext>
            </p:extLst>
          </p:nvPr>
        </p:nvGraphicFramePr>
        <p:xfrm>
          <a:off x="5592711" y="1246981"/>
          <a:ext cx="2178345" cy="37084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  <a:gridCol w="145223"/>
              </a:tblGrid>
              <a:tr h="37084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6386784" y="1251110"/>
            <a:ext cx="58702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ROB</a:t>
            </a:r>
          </a:p>
        </p:txBody>
      </p:sp>
      <p:sp>
        <p:nvSpPr>
          <p:cNvPr id="99" name="Rectangle 98"/>
          <p:cNvSpPr/>
          <p:nvPr/>
        </p:nvSpPr>
        <p:spPr>
          <a:xfrm>
            <a:off x="6458429" y="1949799"/>
            <a:ext cx="445956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 smtClean="0">
                <a:latin typeface="Calibri"/>
              </a:rPr>
              <a:t>S</a:t>
            </a:r>
            <a:r>
              <a:rPr lang="en-US" kern="0" dirty="0">
                <a:latin typeface="Calibri"/>
              </a:rPr>
              <a:t>Q</a:t>
            </a:r>
          </a:p>
        </p:txBody>
      </p:sp>
      <p:cxnSp>
        <p:nvCxnSpPr>
          <p:cNvPr id="100" name="Straight Arrow Connector 99"/>
          <p:cNvCxnSpPr>
            <a:stCxn id="87" idx="0"/>
            <a:endCxn id="97" idx="2"/>
          </p:cNvCxnSpPr>
          <p:nvPr/>
        </p:nvCxnSpPr>
        <p:spPr bwMode="auto">
          <a:xfrm flipH="1" flipV="1">
            <a:off x="6681883" y="1617821"/>
            <a:ext cx="3770" cy="33358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632523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1" name="Rectangle 100"/>
          <p:cNvSpPr/>
          <p:nvPr/>
        </p:nvSpPr>
        <p:spPr>
          <a:xfrm>
            <a:off x="2609233" y="1273572"/>
            <a:ext cx="2693327" cy="1072164"/>
          </a:xfrm>
          <a:prstGeom prst="rect">
            <a:avLst/>
          </a:prstGeom>
          <a:solidFill>
            <a:srgbClr val="E3EBF5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Allocation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8244450" y="1396000"/>
            <a:ext cx="1666630" cy="866608"/>
          </a:xfrm>
          <a:prstGeom prst="rect">
            <a:avLst/>
          </a:prstGeom>
          <a:solidFill>
            <a:srgbClr val="E3EBF5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Retirement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44978" y="1748323"/>
            <a:ext cx="578550" cy="384048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kern="0" dirty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ARF</a:t>
            </a:r>
          </a:p>
        </p:txBody>
      </p:sp>
      <p:grpSp>
        <p:nvGrpSpPr>
          <p:cNvPr id="104" name="Group 103"/>
          <p:cNvGrpSpPr/>
          <p:nvPr/>
        </p:nvGrpSpPr>
        <p:grpSpPr>
          <a:xfrm>
            <a:off x="2723959" y="1617821"/>
            <a:ext cx="2463875" cy="629273"/>
            <a:chOff x="2396397" y="4189141"/>
            <a:chExt cx="2463875" cy="629273"/>
          </a:xfrm>
        </p:grpSpPr>
        <p:sp>
          <p:nvSpPr>
            <p:cNvPr id="105" name="Rectangle 104"/>
            <p:cNvSpPr/>
            <p:nvPr/>
          </p:nvSpPr>
          <p:spPr>
            <a:xfrm>
              <a:off x="3574475" y="4189141"/>
              <a:ext cx="1285797" cy="629273"/>
            </a:xfrm>
            <a:prstGeom prst="rect">
              <a:avLst/>
            </a:prstGeom>
            <a:solidFill>
              <a:srgbClr val="B9CDE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kern="0" dirty="0" smtClean="0">
                  <a:latin typeface="Calibri"/>
                  <a:cs typeface="+mn-cs"/>
                </a:rPr>
                <a:t>Check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kern="0" dirty="0" smtClean="0">
                  <a:latin typeface="Calibri"/>
                  <a:cs typeface="+mn-cs"/>
                </a:rPr>
                <a:t>Dependencies</a:t>
              </a:r>
              <a:endParaRPr lang="en-US" sz="1400" kern="0" dirty="0">
                <a:latin typeface="Calibri"/>
                <a:cs typeface="+mn-cs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2396397" y="4189141"/>
              <a:ext cx="987266" cy="629273"/>
            </a:xfrm>
            <a:prstGeom prst="rect">
              <a:avLst/>
            </a:prstGeom>
            <a:solidFill>
              <a:srgbClr val="B9CDE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kern="0" dirty="0" smtClean="0">
                  <a:latin typeface="Calibri"/>
                  <a:cs typeface="+mn-cs"/>
                </a:rPr>
                <a:t>Rename Registers</a:t>
              </a:r>
              <a:endParaRPr lang="en-US" sz="1400" kern="0" dirty="0">
                <a:latin typeface="Calibri"/>
                <a:cs typeface="+mn-cs"/>
              </a:endParaRPr>
            </a:p>
          </p:txBody>
        </p:sp>
        <p:cxnSp>
          <p:nvCxnSpPr>
            <p:cNvPr id="107" name="Straight Arrow Connector 106"/>
            <p:cNvCxnSpPr>
              <a:stCxn id="106" idx="3"/>
              <a:endCxn id="105" idx="1"/>
            </p:cNvCxnSpPr>
            <p:nvPr/>
          </p:nvCxnSpPr>
          <p:spPr bwMode="auto">
            <a:xfrm>
              <a:off x="3383663" y="4503778"/>
              <a:ext cx="19081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rgbClr val="25406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sp>
        <p:nvSpPr>
          <p:cNvPr id="108" name="Rectangle 107"/>
          <p:cNvSpPr/>
          <p:nvPr/>
        </p:nvSpPr>
        <p:spPr>
          <a:xfrm>
            <a:off x="9038606" y="1748323"/>
            <a:ext cx="701976" cy="384048"/>
          </a:xfrm>
          <a:prstGeom prst="rect">
            <a:avLst/>
          </a:prstGeom>
          <a:solidFill>
            <a:srgbClr val="B9CD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0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Write data</a:t>
            </a:r>
            <a:endParaRPr lang="en-US" sz="1400" kern="0" dirty="0">
              <a:solidFill>
                <a:srgbClr val="4F81BD">
                  <a:lumMod val="50000"/>
                </a:srgbClr>
              </a:solidFill>
              <a:latin typeface="Calibri"/>
              <a:cs typeface="+mn-cs"/>
            </a:endParaRPr>
          </a:p>
        </p:txBody>
      </p:sp>
      <p:cxnSp>
        <p:nvCxnSpPr>
          <p:cNvPr id="109" name="Straight Arrow Connector 108"/>
          <p:cNvCxnSpPr>
            <a:stCxn id="108" idx="2"/>
          </p:cNvCxnSpPr>
          <p:nvPr/>
        </p:nvCxnSpPr>
        <p:spPr bwMode="auto">
          <a:xfrm>
            <a:off x="9389594" y="2132371"/>
            <a:ext cx="0" cy="40532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110" name="TextBox 109"/>
          <p:cNvSpPr txBox="1"/>
          <p:nvPr/>
        </p:nvSpPr>
        <p:spPr>
          <a:xfrm rot="16200000">
            <a:off x="1680400" y="1670160"/>
            <a:ext cx="982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</a:rPr>
              <a:t>from decoder</a:t>
            </a:r>
            <a:endParaRPr lang="ru-RU" sz="1400" dirty="0" smtClean="0">
              <a:latin typeface="+mj-lt"/>
            </a:endParaRPr>
          </a:p>
        </p:txBody>
      </p:sp>
      <p:cxnSp>
        <p:nvCxnSpPr>
          <p:cNvPr id="111" name="Straight Arrow Connector 110"/>
          <p:cNvCxnSpPr>
            <a:stCxn id="110" idx="2"/>
            <a:endCxn id="106" idx="1"/>
          </p:cNvCxnSpPr>
          <p:nvPr/>
        </p:nvCxnSpPr>
        <p:spPr bwMode="auto">
          <a:xfrm>
            <a:off x="2433508" y="1931770"/>
            <a:ext cx="290451" cy="68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12" name="Elbow Connector 111"/>
          <p:cNvCxnSpPr>
            <a:stCxn id="105" idx="3"/>
            <a:endCxn id="97" idx="1"/>
          </p:cNvCxnSpPr>
          <p:nvPr/>
        </p:nvCxnSpPr>
        <p:spPr bwMode="auto">
          <a:xfrm flipV="1">
            <a:off x="5187834" y="1432401"/>
            <a:ext cx="404877" cy="500057"/>
          </a:xfrm>
          <a:prstGeom prst="bentConnector3">
            <a:avLst>
              <a:gd name="adj1" fmla="val 44354"/>
            </a:avLst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13" name="Elbow Connector 112"/>
          <p:cNvCxnSpPr>
            <a:stCxn id="105" idx="3"/>
            <a:endCxn id="87" idx="1"/>
          </p:cNvCxnSpPr>
          <p:nvPr/>
        </p:nvCxnSpPr>
        <p:spPr bwMode="auto">
          <a:xfrm>
            <a:off x="5187834" y="1932458"/>
            <a:ext cx="986193" cy="204370"/>
          </a:xfrm>
          <a:prstGeom prst="bentConnector3">
            <a:avLst>
              <a:gd name="adj1" fmla="val 18192"/>
            </a:avLst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14" name="Elbow Connector 113"/>
          <p:cNvCxnSpPr>
            <a:endCxn id="102" idx="1"/>
          </p:cNvCxnSpPr>
          <p:nvPr/>
        </p:nvCxnSpPr>
        <p:spPr bwMode="auto">
          <a:xfrm>
            <a:off x="7777480" y="1432401"/>
            <a:ext cx="466970" cy="396903"/>
          </a:xfrm>
          <a:prstGeom prst="bentConnector3">
            <a:avLst>
              <a:gd name="adj1" fmla="val 61749"/>
            </a:avLst>
          </a:prstGeom>
          <a:solidFill>
            <a:schemeClr val="bg1"/>
          </a:solidFill>
          <a:ln w="19050" cap="flat" cmpd="sng" algn="ctr">
            <a:solidFill>
              <a:srgbClr val="254061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158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SQ Operation Example</a:t>
            </a:r>
            <a:endParaRPr lang="ru-RU" dirty="0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007913"/>
              </p:ext>
            </p:extLst>
          </p:nvPr>
        </p:nvGraphicFramePr>
        <p:xfrm>
          <a:off x="6041978" y="3405754"/>
          <a:ext cx="1867804" cy="2429712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466951"/>
                <a:gridCol w="466951"/>
                <a:gridCol w="466951"/>
                <a:gridCol w="466951"/>
              </a:tblGrid>
              <a:tr h="269968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err="1" smtClean="0">
                          <a:latin typeface="+mj-lt"/>
                        </a:rPr>
                        <a:t>Dst</a:t>
                      </a:r>
                      <a:r>
                        <a:rPr lang="en-US" sz="1400" b="0" dirty="0" smtClean="0">
                          <a:latin typeface="+mj-lt"/>
                        </a:rPr>
                        <a:t> </a:t>
                      </a:r>
                      <a:endParaRPr lang="ru-RU" sz="14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 smtClean="0">
                          <a:latin typeface="+mj-lt"/>
                        </a:rPr>
                        <a:t>Src</a:t>
                      </a:r>
                      <a:r>
                        <a:rPr lang="en-US" sz="1400" b="0" baseline="0" dirty="0" smtClean="0">
                          <a:latin typeface="+mj-lt"/>
                        </a:rPr>
                        <a:t> 1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err="1" smtClean="0">
                          <a:latin typeface="+mj-lt"/>
                        </a:rPr>
                        <a:t>Src</a:t>
                      </a:r>
                      <a:r>
                        <a:rPr lang="en-US" sz="1400" b="0" baseline="0" dirty="0" smtClean="0">
                          <a:latin typeface="+mj-lt"/>
                        </a:rPr>
                        <a:t> 2</a:t>
                      </a:r>
                      <a:endParaRPr lang="ru-RU" sz="14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0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4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5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N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142658"/>
              </p:ext>
            </p:extLst>
          </p:nvPr>
        </p:nvGraphicFramePr>
        <p:xfrm>
          <a:off x="10552634" y="3397128"/>
          <a:ext cx="746425" cy="2429712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746425"/>
              </a:tblGrid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Ready? </a:t>
                      </a:r>
                      <a:endParaRPr lang="ru-RU" sz="14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176341"/>
              </p:ext>
            </p:extLst>
          </p:nvPr>
        </p:nvGraphicFramePr>
        <p:xfrm>
          <a:off x="8146527" y="3147112"/>
          <a:ext cx="2181016" cy="2688350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272627"/>
                <a:gridCol w="272627"/>
                <a:gridCol w="272627"/>
                <a:gridCol w="272627"/>
                <a:gridCol w="272627"/>
                <a:gridCol w="272627"/>
                <a:gridCol w="272627"/>
                <a:gridCol w="272627"/>
              </a:tblGrid>
              <a:tr h="268835">
                <a:tc gridSpan="8"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Producers</a:t>
                      </a:r>
                      <a:endParaRPr lang="ru-RU" sz="14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0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4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5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N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8202175" y="2750299"/>
            <a:ext cx="207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Dependency Matrix</a:t>
            </a:r>
            <a:endParaRPr lang="ru-RU" dirty="0" smtClean="0">
              <a:latin typeface="+mj-lt"/>
            </a:endParaRPr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371020"/>
              </p:ext>
            </p:extLst>
          </p:nvPr>
        </p:nvGraphicFramePr>
        <p:xfrm>
          <a:off x="6503117" y="1359770"/>
          <a:ext cx="976372" cy="1349840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976372"/>
              </a:tblGrid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Free entries </a:t>
                      </a:r>
                      <a:endParaRPr lang="ru-RU" sz="14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1" name="Rectangle 40"/>
          <p:cNvSpPr/>
          <p:nvPr/>
        </p:nvSpPr>
        <p:spPr>
          <a:xfrm>
            <a:off x="1630783" y="1600513"/>
            <a:ext cx="2113472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sz="1600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…</a:t>
            </a: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r>
              <a:rPr lang="en-US" sz="16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 … 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898593" y="1647229"/>
            <a:ext cx="18542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1</a:t>
            </a:r>
            <a:endParaRPr lang="ru-RU" sz="1600" dirty="0" smtClean="0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98593" y="1906309"/>
            <a:ext cx="18542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5</a:t>
            </a:r>
            <a:endParaRPr lang="ru-RU" sz="1600" dirty="0" smtClean="0"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904308" y="2178562"/>
            <a:ext cx="18542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3</a:t>
            </a:r>
            <a:endParaRPr lang="ru-RU" sz="1600" dirty="0" smtClean="0">
              <a:latin typeface="+mj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509010" y="3891412"/>
            <a:ext cx="1308236" cy="369332"/>
            <a:chOff x="4095325" y="3825408"/>
            <a:chExt cx="1308236" cy="369332"/>
          </a:xfrm>
        </p:grpSpPr>
        <p:sp>
          <p:nvSpPr>
            <p:cNvPr id="46" name="Rectangle 45"/>
            <p:cNvSpPr/>
            <p:nvPr/>
          </p:nvSpPr>
          <p:spPr>
            <a:xfrm>
              <a:off x="4095325" y="3825408"/>
              <a:ext cx="4090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CC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r1</a:t>
              </a:r>
              <a:endParaRPr lang="ru-RU" sz="1600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619817" y="3825408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ru-RU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092257" y="3825408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ru-RU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544180" y="4964074"/>
            <a:ext cx="1308236" cy="369332"/>
            <a:chOff x="4095325" y="3825408"/>
            <a:chExt cx="1308236" cy="369332"/>
          </a:xfrm>
        </p:grpSpPr>
        <p:sp>
          <p:nvSpPr>
            <p:cNvPr id="50" name="Rectangle 49"/>
            <p:cNvSpPr/>
            <p:nvPr/>
          </p:nvSpPr>
          <p:spPr>
            <a:xfrm>
              <a:off x="4095325" y="3825408"/>
              <a:ext cx="4090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r2</a:t>
              </a:r>
              <a:endParaRPr lang="ru-RU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619817" y="3825408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ru-RU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092257" y="3825408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ru-RU" dirty="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588806" y="4418020"/>
            <a:ext cx="1308236" cy="369332"/>
            <a:chOff x="4166328" y="4220127"/>
            <a:chExt cx="1308236" cy="369332"/>
          </a:xfrm>
        </p:grpSpPr>
        <p:sp>
          <p:nvSpPr>
            <p:cNvPr id="54" name="Rectangle 53"/>
            <p:cNvSpPr/>
            <p:nvPr/>
          </p:nvSpPr>
          <p:spPr>
            <a:xfrm>
              <a:off x="5065478" y="4250905"/>
              <a:ext cx="4090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r2</a:t>
              </a:r>
              <a:endParaRPr lang="ru-RU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166328" y="4220127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ru-RU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611024" y="4250905"/>
              <a:ext cx="4090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CC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r1</a:t>
              </a:r>
              <a:endParaRPr lang="ru-RU" sz="1600" dirty="0"/>
            </a:p>
          </p:txBody>
        </p:sp>
      </p:grpSp>
      <p:sp>
        <p:nvSpPr>
          <p:cNvPr id="57" name="Rectangle 56"/>
          <p:cNvSpPr/>
          <p:nvPr/>
        </p:nvSpPr>
        <p:spPr>
          <a:xfrm>
            <a:off x="8405566" y="4433409"/>
            <a:ext cx="2968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ru-RU" sz="1600" dirty="0"/>
          </a:p>
        </p:txBody>
      </p:sp>
      <p:sp>
        <p:nvSpPr>
          <p:cNvPr id="58" name="Rectangle 57"/>
          <p:cNvSpPr/>
          <p:nvPr/>
        </p:nvSpPr>
        <p:spPr>
          <a:xfrm>
            <a:off x="9499398" y="4452855"/>
            <a:ext cx="2968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ru-RU" sz="1600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95772" y="1138848"/>
            <a:ext cx="1323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Calibri"/>
                <a:cs typeface="+mn-cs"/>
              </a:rPr>
              <a:t>Example:</a:t>
            </a:r>
            <a:endParaRPr lang="ru-RU" sz="24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95771" y="2709610"/>
            <a:ext cx="3832393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At allocation of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(3)</a:t>
            </a:r>
            <a:r>
              <a:rPr lang="en-US" sz="2400" dirty="0" smtClean="0">
                <a:latin typeface="+mj-lt"/>
              </a:rPr>
              <a:t>: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 smtClean="0">
                <a:latin typeface="+mj-lt"/>
              </a:rPr>
              <a:t>Search for Src1 producer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lphaLcPeriod"/>
            </a:pPr>
            <a:r>
              <a:rPr lang="en-US" dirty="0" smtClean="0">
                <a:latin typeface="+mj-lt"/>
              </a:rPr>
              <a:t>Found in entry 1</a:t>
            </a:r>
          </a:p>
          <a:p>
            <a:pPr marL="1203325" lvl="2" indent="-288925">
              <a:spcBef>
                <a:spcPts val="0"/>
              </a:spcBef>
              <a:buFont typeface="+mj-lt"/>
              <a:buAutoNum type="romanLcPeriod"/>
            </a:pPr>
            <a:r>
              <a:rPr lang="en-US" dirty="0" smtClean="0">
                <a:latin typeface="+mj-lt"/>
              </a:rPr>
              <a:t>Mark dependency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>
                <a:latin typeface="+mj-lt"/>
              </a:rPr>
              <a:t>Search for Src2 producer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lphaLcPeriod"/>
            </a:pPr>
            <a:r>
              <a:rPr lang="en-US" dirty="0">
                <a:latin typeface="+mj-lt"/>
              </a:rPr>
              <a:t>Found in entry </a:t>
            </a:r>
            <a:r>
              <a:rPr lang="en-US" dirty="0" smtClean="0">
                <a:latin typeface="+mj-lt"/>
              </a:rPr>
              <a:t>5</a:t>
            </a:r>
          </a:p>
          <a:p>
            <a:pPr marL="1203325" lvl="2" indent="-288925">
              <a:spcBef>
                <a:spcPts val="0"/>
              </a:spcBef>
              <a:buFont typeface="+mj-lt"/>
              <a:buAutoNum type="romanLcPeriod"/>
            </a:pPr>
            <a:r>
              <a:rPr lang="en-US" dirty="0">
                <a:latin typeface="+mj-lt"/>
              </a:rPr>
              <a:t>Mark </a:t>
            </a:r>
            <a:r>
              <a:rPr lang="en-US" dirty="0" smtClean="0">
                <a:latin typeface="+mj-lt"/>
              </a:rPr>
              <a:t>dependency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>
                <a:latin typeface="+mj-lt"/>
              </a:rPr>
              <a:t>At least one is found -&gt; not ready</a:t>
            </a:r>
            <a:endParaRPr lang="en-US" dirty="0">
              <a:latin typeface="+mj-lt"/>
            </a:endParaRPr>
          </a:p>
        </p:txBody>
      </p:sp>
      <p:cxnSp>
        <p:nvCxnSpPr>
          <p:cNvPr id="61" name="Straight Arrow Connector 60"/>
          <p:cNvCxnSpPr/>
          <p:nvPr/>
        </p:nvCxnSpPr>
        <p:spPr bwMode="auto">
          <a:xfrm>
            <a:off x="6700357" y="3228228"/>
            <a:ext cx="0" cy="72113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D83D3D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62" name="Elbow Connector 61"/>
          <p:cNvCxnSpPr>
            <a:endCxn id="57" idx="0"/>
          </p:cNvCxnSpPr>
          <p:nvPr/>
        </p:nvCxnSpPr>
        <p:spPr bwMode="auto">
          <a:xfrm>
            <a:off x="6918096" y="4054998"/>
            <a:ext cx="1635908" cy="378411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rgbClr val="D83D3D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63" name="Straight Arrow Connector 62"/>
          <p:cNvCxnSpPr>
            <a:endCxn id="50" idx="2"/>
          </p:cNvCxnSpPr>
          <p:nvPr/>
        </p:nvCxnSpPr>
        <p:spPr bwMode="auto">
          <a:xfrm flipH="1" flipV="1">
            <a:off x="6748723" y="5302628"/>
            <a:ext cx="13345" cy="720755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64" name="Elbow Connector 63"/>
          <p:cNvCxnSpPr>
            <a:endCxn id="58" idx="2"/>
          </p:cNvCxnSpPr>
          <p:nvPr/>
        </p:nvCxnSpPr>
        <p:spPr bwMode="auto">
          <a:xfrm flipV="1">
            <a:off x="6953266" y="4791409"/>
            <a:ext cx="2694570" cy="336624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triangle"/>
          </a:ln>
          <a:effectLst/>
        </p:spPr>
      </p:cxnSp>
      <p:grpSp>
        <p:nvGrpSpPr>
          <p:cNvPr id="65" name="Group 64"/>
          <p:cNvGrpSpPr/>
          <p:nvPr/>
        </p:nvGrpSpPr>
        <p:grpSpPr>
          <a:xfrm>
            <a:off x="8137478" y="4431214"/>
            <a:ext cx="3101528" cy="369332"/>
            <a:chOff x="5715000" y="4233321"/>
            <a:chExt cx="3101528" cy="369332"/>
          </a:xfrm>
        </p:grpSpPr>
        <p:sp>
          <p:nvSpPr>
            <p:cNvPr id="66" name="TextBox 65"/>
            <p:cNvSpPr txBox="1"/>
            <p:nvPr/>
          </p:nvSpPr>
          <p:spPr>
            <a:xfrm>
              <a:off x="8197128" y="4233321"/>
              <a:ext cx="6194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  <a:latin typeface="+mj-lt"/>
                </a:rPr>
                <a:t>false</a:t>
              </a:r>
              <a:endParaRPr lang="ru-RU" dirty="0" smtClean="0">
                <a:solidFill>
                  <a:srgbClr val="C00000"/>
                </a:solidFill>
                <a:latin typeface="+mj-lt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5715000" y="4266295"/>
              <a:ext cx="2482128" cy="307776"/>
              <a:chOff x="5715000" y="4266295"/>
              <a:chExt cx="2482128" cy="307776"/>
            </a:xfrm>
          </p:grpSpPr>
          <p:sp>
            <p:nvSpPr>
              <p:cNvPr id="68" name="Rounded Rectangle 67"/>
              <p:cNvSpPr/>
              <p:nvPr/>
            </p:nvSpPr>
            <p:spPr bwMode="auto">
              <a:xfrm>
                <a:off x="5715000" y="4266295"/>
                <a:ext cx="2194560" cy="307776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0071C5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dirty="0" smtClean="0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69" name="Straight Arrow Connector 68"/>
              <p:cNvCxnSpPr>
                <a:endCxn id="66" idx="1"/>
              </p:cNvCxnSpPr>
              <p:nvPr/>
            </p:nvCxnSpPr>
            <p:spPr bwMode="auto">
              <a:xfrm flipV="1">
                <a:off x="7909560" y="4417987"/>
                <a:ext cx="287568" cy="1613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1C5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4443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4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"/>
                            </p:stCondLst>
                            <p:childTnLst>
                              <p:par>
                                <p:cTn id="4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83 0 L -0.06632 0.00115 L -0.08906 0.02523 L -0.10452 0.05324 L -0.11997 0.09328 L -0.12448 0.1331 L -0.12899 0.18287 L -0.12813 0.23125 L -0.11997 0.28958 L -0.10452 0.31736 L -0.0809 0.33564 L -0.0809 0.33564 L -0.0809 0.33564 " pathEditMode="relative" ptsTypes="AAAAAAAAAAAAAA">
                                      <p:cBhvr>
                                        <p:cTn id="4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4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"/>
                            </p:stCondLst>
                            <p:childTnLst>
                              <p:par>
                                <p:cTn id="6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185E-6 L -0.02934 1.85185E-6 L -0.06736 1.85185E-6 L -0.09027 0.02338 L -0.10573 0.05278 L -0.12066 0.09305 C -0.12257 0.10579 -0.12378 0.11967 -0.12569 0.13217 C -0.12708 0.1493 -0.12864 0.1662 -0.13021 0.18217 C -0.13107 0.20671 -0.13489 0.24051 -0.13698 0.2794 C -0.1368 0.31389 -0.1309 0.36157 -0.1276 0.38727 C -0.1276 0.3875 -0.11128 0.43495 -0.11128 0.43518 C -0.11128 0.43518 -0.07951 0.45555 -0.07951 0.45579 " pathEditMode="relative" rAng="0" ptsTypes="AAAAAAAAAAAA">
                                      <p:cBhvr>
                                        <p:cTn id="6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58" y="2277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4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"/>
                            </p:stCondLst>
                            <p:childTnLst>
                              <p:par>
                                <p:cTn id="8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83 0 L -0.06632 0.00115 L -0.08906 0.02523 L -0.10452 0.05324 L -0.11997 0.09328 L -0.12448 0.1331 L -0.12899 0.18287 L -0.12813 0.23125 L -0.11997 0.28958 L -0.10452 0.31736 L -0.0809 0.33564 L -0.0809 0.33564 L -0.0809 0.33564 " pathEditMode="relative" ptsTypes="AAAAAAAAAAAAAA">
                                      <p:cBhvr>
                                        <p:cTn id="8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2" grpId="0"/>
      <p:bldP spid="42" grpId="1"/>
      <p:bldP spid="42" grpId="2"/>
      <p:bldP spid="42" grpId="3"/>
      <p:bldP spid="43" grpId="0"/>
      <p:bldP spid="43" grpId="1"/>
      <p:bldP spid="43" grpId="2"/>
      <p:bldP spid="43" grpId="3"/>
      <p:bldP spid="44" grpId="0"/>
      <p:bldP spid="44" grpId="1"/>
      <p:bldP spid="44" grpId="2"/>
      <p:bldP spid="44" grpId="3"/>
      <p:bldP spid="57" grpId="0"/>
      <p:bldP spid="58" grpId="0"/>
      <p:bldP spid="5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SQ Operation Example</a:t>
            </a:r>
            <a:endParaRPr lang="ru-RU" dirty="0"/>
          </a:p>
        </p:txBody>
      </p:sp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528783"/>
              </p:ext>
            </p:extLst>
          </p:nvPr>
        </p:nvGraphicFramePr>
        <p:xfrm>
          <a:off x="6041978" y="3420119"/>
          <a:ext cx="1867804" cy="2429712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466951"/>
                <a:gridCol w="466951"/>
                <a:gridCol w="466951"/>
                <a:gridCol w="466951"/>
              </a:tblGrid>
              <a:tr h="269968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err="1" smtClean="0">
                          <a:latin typeface="+mj-lt"/>
                        </a:rPr>
                        <a:t>Dst</a:t>
                      </a:r>
                      <a:r>
                        <a:rPr lang="en-US" sz="1400" b="0" dirty="0" smtClean="0">
                          <a:latin typeface="+mj-lt"/>
                        </a:rPr>
                        <a:t> </a:t>
                      </a:r>
                      <a:endParaRPr lang="ru-RU" sz="14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 smtClean="0">
                          <a:latin typeface="+mj-lt"/>
                        </a:rPr>
                        <a:t>Src</a:t>
                      </a:r>
                      <a:r>
                        <a:rPr lang="en-US" sz="1400" b="0" baseline="0" dirty="0" smtClean="0">
                          <a:latin typeface="+mj-lt"/>
                        </a:rPr>
                        <a:t> 1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err="1" smtClean="0">
                          <a:latin typeface="+mj-lt"/>
                        </a:rPr>
                        <a:t>Src</a:t>
                      </a:r>
                      <a:r>
                        <a:rPr lang="en-US" sz="1400" b="0" baseline="0" dirty="0" smtClean="0">
                          <a:latin typeface="+mj-lt"/>
                        </a:rPr>
                        <a:t> 2</a:t>
                      </a:r>
                      <a:endParaRPr lang="ru-RU" sz="14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0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4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5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N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334137"/>
              </p:ext>
            </p:extLst>
          </p:nvPr>
        </p:nvGraphicFramePr>
        <p:xfrm>
          <a:off x="10552634" y="3411493"/>
          <a:ext cx="746425" cy="2429712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746425"/>
              </a:tblGrid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Ready? </a:t>
                      </a:r>
                      <a:endParaRPr lang="ru-RU" sz="14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844763"/>
              </p:ext>
            </p:extLst>
          </p:nvPr>
        </p:nvGraphicFramePr>
        <p:xfrm>
          <a:off x="8146527" y="3161477"/>
          <a:ext cx="2181016" cy="2688350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272627"/>
                <a:gridCol w="272627"/>
                <a:gridCol w="272627"/>
                <a:gridCol w="272627"/>
                <a:gridCol w="272627"/>
                <a:gridCol w="272627"/>
                <a:gridCol w="272627"/>
                <a:gridCol w="272627"/>
              </a:tblGrid>
              <a:tr h="268835">
                <a:tc gridSpan="8"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Producers</a:t>
                      </a:r>
                      <a:endParaRPr lang="ru-RU" sz="14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0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4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5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N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883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3" name="TextBox 102"/>
          <p:cNvSpPr txBox="1"/>
          <p:nvPr/>
        </p:nvSpPr>
        <p:spPr>
          <a:xfrm>
            <a:off x="8202175" y="2764664"/>
            <a:ext cx="207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Dependency Matrix</a:t>
            </a:r>
            <a:endParaRPr lang="ru-RU" dirty="0" smtClean="0">
              <a:latin typeface="+mj-lt"/>
            </a:endParaRPr>
          </a:p>
        </p:txBody>
      </p:sp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991038"/>
              </p:ext>
            </p:extLst>
          </p:nvPr>
        </p:nvGraphicFramePr>
        <p:xfrm>
          <a:off x="6503117" y="1374135"/>
          <a:ext cx="976372" cy="1349840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976372"/>
              </a:tblGrid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Free entries </a:t>
                      </a:r>
                      <a:endParaRPr lang="ru-RU" sz="1400" b="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5" name="Rectangle 104"/>
          <p:cNvSpPr/>
          <p:nvPr/>
        </p:nvSpPr>
        <p:spPr>
          <a:xfrm>
            <a:off x="1630783" y="1600513"/>
            <a:ext cx="2113472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sz="1600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…</a:t>
            </a: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r>
              <a:rPr lang="en-US" sz="16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 … 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16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6509010" y="3905777"/>
            <a:ext cx="1308236" cy="369332"/>
            <a:chOff x="4095325" y="3825408"/>
            <a:chExt cx="1308236" cy="369332"/>
          </a:xfrm>
        </p:grpSpPr>
        <p:sp>
          <p:nvSpPr>
            <p:cNvPr id="107" name="Rectangle 106"/>
            <p:cNvSpPr/>
            <p:nvPr/>
          </p:nvSpPr>
          <p:spPr>
            <a:xfrm>
              <a:off x="4095325" y="3825408"/>
              <a:ext cx="4090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CC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r1</a:t>
              </a:r>
              <a:endParaRPr lang="ru-RU" sz="1600" dirty="0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4619817" y="3825408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ru-RU" dirty="0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5092257" y="3825408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ru-RU" dirty="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544180" y="4978439"/>
            <a:ext cx="1308236" cy="369332"/>
            <a:chOff x="4095325" y="3825408"/>
            <a:chExt cx="1308236" cy="369332"/>
          </a:xfrm>
        </p:grpSpPr>
        <p:sp>
          <p:nvSpPr>
            <p:cNvPr id="111" name="Rectangle 110"/>
            <p:cNvSpPr/>
            <p:nvPr/>
          </p:nvSpPr>
          <p:spPr>
            <a:xfrm>
              <a:off x="4095325" y="3825408"/>
              <a:ext cx="4090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r2</a:t>
              </a:r>
              <a:endParaRPr lang="ru-RU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4619817" y="3825408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ru-RU" dirty="0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092257" y="3825408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ru-RU" dirty="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6588806" y="4432385"/>
            <a:ext cx="1308236" cy="369332"/>
            <a:chOff x="4166328" y="4220127"/>
            <a:chExt cx="1308236" cy="369332"/>
          </a:xfrm>
        </p:grpSpPr>
        <p:sp>
          <p:nvSpPr>
            <p:cNvPr id="115" name="Rectangle 114"/>
            <p:cNvSpPr/>
            <p:nvPr/>
          </p:nvSpPr>
          <p:spPr>
            <a:xfrm>
              <a:off x="5065478" y="4250905"/>
              <a:ext cx="4090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r2</a:t>
              </a:r>
              <a:endParaRPr lang="ru-RU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4166328" y="4220127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…</a:t>
              </a:r>
              <a:endParaRPr lang="ru-RU" dirty="0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4611024" y="4250905"/>
              <a:ext cx="4090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CC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r1</a:t>
              </a:r>
              <a:endParaRPr lang="ru-RU" sz="1600" dirty="0"/>
            </a:p>
          </p:txBody>
        </p:sp>
      </p:grpSp>
      <p:sp>
        <p:nvSpPr>
          <p:cNvPr id="118" name="Rectangle 117"/>
          <p:cNvSpPr/>
          <p:nvPr/>
        </p:nvSpPr>
        <p:spPr>
          <a:xfrm>
            <a:off x="8405566" y="4447774"/>
            <a:ext cx="2968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ru-RU" sz="1600" dirty="0"/>
          </a:p>
        </p:txBody>
      </p:sp>
      <p:sp>
        <p:nvSpPr>
          <p:cNvPr id="119" name="Rectangle 118"/>
          <p:cNvSpPr/>
          <p:nvPr/>
        </p:nvSpPr>
        <p:spPr>
          <a:xfrm>
            <a:off x="9499398" y="4467220"/>
            <a:ext cx="2968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ru-RU" sz="1600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495772" y="1138848"/>
            <a:ext cx="1323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Calibri"/>
                <a:cs typeface="+mn-cs"/>
              </a:rPr>
              <a:t>Example:</a:t>
            </a:r>
            <a:endParaRPr lang="ru-RU" sz="24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495770" y="2708836"/>
            <a:ext cx="38746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At completion of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(1,2)</a:t>
            </a:r>
            <a:r>
              <a:rPr lang="en-US" sz="2400" dirty="0" smtClean="0">
                <a:latin typeface="+mj-lt"/>
              </a:rPr>
              <a:t>: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 smtClean="0">
                <a:latin typeface="+mj-lt"/>
              </a:rPr>
              <a:t>Reset dependency to all consumers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 smtClean="0">
                <a:latin typeface="+mj-lt"/>
              </a:rPr>
              <a:t>For each entry check its readiness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0619606" y="4445579"/>
            <a:ext cx="619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+mj-lt"/>
              </a:rPr>
              <a:t>false</a:t>
            </a:r>
            <a:endParaRPr lang="ru-RU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3" name="Rounded Rectangle 122"/>
          <p:cNvSpPr/>
          <p:nvPr/>
        </p:nvSpPr>
        <p:spPr bwMode="auto">
          <a:xfrm rot="16200000">
            <a:off x="7456724" y="4632589"/>
            <a:ext cx="2194560" cy="307776"/>
          </a:xfrm>
          <a:prstGeom prst="roundRect">
            <a:avLst/>
          </a:prstGeom>
          <a:noFill/>
          <a:ln w="28575" cap="flat" cmpd="sng" algn="ctr">
            <a:solidFill>
              <a:srgbClr val="D21E1E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dirty="0" smtClean="0">
              <a:latin typeface="+mj-lt"/>
              <a:cs typeface="Arial" pitchFamily="34" charset="0"/>
            </a:endParaRPr>
          </a:p>
        </p:txBody>
      </p:sp>
      <p:sp>
        <p:nvSpPr>
          <p:cNvPr id="124" name="Rounded Rectangle 123"/>
          <p:cNvSpPr/>
          <p:nvPr/>
        </p:nvSpPr>
        <p:spPr bwMode="auto">
          <a:xfrm rot="16200000">
            <a:off x="8552726" y="4632589"/>
            <a:ext cx="2194560" cy="307776"/>
          </a:xfrm>
          <a:prstGeom prst="roundRect">
            <a:avLst/>
          </a:prstGeom>
          <a:noFill/>
          <a:ln w="28575" cap="flat" cmpd="sng" algn="ctr">
            <a:solidFill>
              <a:srgbClr val="5757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dirty="0" smtClean="0">
              <a:latin typeface="+mj-lt"/>
              <a:cs typeface="Arial" pitchFamily="34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8141976" y="4493941"/>
            <a:ext cx="3076373" cy="307776"/>
            <a:chOff x="5715000" y="4266295"/>
            <a:chExt cx="3076373" cy="307776"/>
          </a:xfrm>
        </p:grpSpPr>
        <p:sp>
          <p:nvSpPr>
            <p:cNvPr id="126" name="TextBox 125"/>
            <p:cNvSpPr txBox="1"/>
            <p:nvPr/>
          </p:nvSpPr>
          <p:spPr>
            <a:xfrm>
              <a:off x="8212368" y="4279487"/>
              <a:ext cx="579005" cy="276999"/>
            </a:xfrm>
            <a:prstGeom prst="rect">
              <a:avLst/>
            </a:prstGeom>
            <a:solidFill>
              <a:srgbClr val="E7EBF5"/>
            </a:solidFill>
          </p:spPr>
          <p:txBody>
            <a:bodyPr wrap="none" lIns="91440" tIns="0" rIns="91440" bIns="0" rtlCol="0" anchor="ctr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  <a:latin typeface="+mj-lt"/>
                </a:rPr>
                <a:t>true</a:t>
              </a:r>
              <a:endParaRPr lang="ru-RU" dirty="0" smtClean="0">
                <a:solidFill>
                  <a:srgbClr val="C00000"/>
                </a:solidFill>
                <a:latin typeface="+mj-lt"/>
              </a:endParaRPr>
            </a:p>
          </p:txBody>
        </p:sp>
        <p:grpSp>
          <p:nvGrpSpPr>
            <p:cNvPr id="127" name="Group 126"/>
            <p:cNvGrpSpPr/>
            <p:nvPr/>
          </p:nvGrpSpPr>
          <p:grpSpPr>
            <a:xfrm>
              <a:off x="5715000" y="4266295"/>
              <a:ext cx="2497368" cy="307776"/>
              <a:chOff x="5715000" y="4266295"/>
              <a:chExt cx="2497368" cy="307776"/>
            </a:xfrm>
          </p:grpSpPr>
          <p:sp>
            <p:nvSpPr>
              <p:cNvPr id="128" name="Rounded Rectangle 127"/>
              <p:cNvSpPr/>
              <p:nvPr/>
            </p:nvSpPr>
            <p:spPr bwMode="auto">
              <a:xfrm>
                <a:off x="5715000" y="4266295"/>
                <a:ext cx="2194560" cy="307776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0071C5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dirty="0" smtClean="0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129" name="Straight Arrow Connector 128"/>
              <p:cNvCxnSpPr>
                <a:endCxn id="126" idx="1"/>
              </p:cNvCxnSpPr>
              <p:nvPr/>
            </p:nvCxnSpPr>
            <p:spPr bwMode="auto">
              <a:xfrm flipV="1">
                <a:off x="7924800" y="4417987"/>
                <a:ext cx="287568" cy="1614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1C5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60025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2" grpId="0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9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section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38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7636</TotalTime>
  <Words>2168</Words>
  <Application>Microsoft Office PowerPoint</Application>
  <PresentationFormat>Widescreen</PresentationFormat>
  <Paragraphs>697</Paragraphs>
  <Slides>25</Slides>
  <Notes>24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ＭＳ Ｐゴシック</vt:lpstr>
      <vt:lpstr>Arial</vt:lpstr>
      <vt:lpstr>Calibri</vt:lpstr>
      <vt:lpstr>Calibri Light</vt:lpstr>
      <vt:lpstr>Consolas</vt:lpstr>
      <vt:lpstr>Neo Sans Intel</vt:lpstr>
      <vt:lpstr>Symbol</vt:lpstr>
      <vt:lpstr>Verdana</vt:lpstr>
      <vt:lpstr>Wingdings</vt:lpstr>
      <vt:lpstr>2_Office Theme</vt:lpstr>
      <vt:lpstr>Out-of-order execution</vt:lpstr>
      <vt:lpstr>Refresher: Superscalar</vt:lpstr>
      <vt:lpstr>Is Superscalar Good Enough?</vt:lpstr>
      <vt:lpstr>Data Flow Execution</vt:lpstr>
      <vt:lpstr>Can SW Help?</vt:lpstr>
      <vt:lpstr>Can SW Help?</vt:lpstr>
      <vt:lpstr>Why Is Order Important?</vt:lpstr>
      <vt:lpstr>Maintaining Arch State</vt:lpstr>
      <vt:lpstr>Dependency Checking</vt:lpstr>
      <vt:lpstr>How Large Is Window Needed?</vt:lpstr>
      <vt:lpstr>Limitation: Branches</vt:lpstr>
      <vt:lpstr>Limitation: False Dependencies</vt:lpstr>
      <vt:lpstr>Eliminating False Dependencies</vt:lpstr>
      <vt:lpstr>Register Renaming Algorithm</vt:lpstr>
      <vt:lpstr>RAT Restore</vt:lpstr>
      <vt:lpstr>Exception Handling</vt:lpstr>
      <vt:lpstr>Exceptions</vt:lpstr>
      <vt:lpstr>Interrupts</vt:lpstr>
      <vt:lpstr>Why Is ROB Complex?</vt:lpstr>
      <vt:lpstr>Scheduler Queue</vt:lpstr>
      <vt:lpstr>Scheduler Queue</vt:lpstr>
      <vt:lpstr>SQ Operation Example</vt:lpstr>
      <vt:lpstr>SQ Operation Example</vt:lpstr>
      <vt:lpstr>Thank You</vt:lpstr>
      <vt:lpstr>Backup section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Ladin, Oleg</cp:lastModifiedBy>
  <cp:revision>371</cp:revision>
  <dcterms:created xsi:type="dcterms:W3CDTF">2018-09-18T18:10:21Z</dcterms:created>
  <dcterms:modified xsi:type="dcterms:W3CDTF">2019-03-17T00:05:15Z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2019-03-17 00:05:14Z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